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media/image14.jpg" ContentType="image/jpg"/>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34"/>
  </p:notesMasterIdLst>
  <p:sldIdLst>
    <p:sldId id="2147472888" r:id="rId6"/>
    <p:sldId id="2147473208" r:id="rId7"/>
    <p:sldId id="2147473259" r:id="rId8"/>
    <p:sldId id="2147473260" r:id="rId9"/>
    <p:sldId id="2147473283" r:id="rId10"/>
    <p:sldId id="2147473266" r:id="rId11"/>
    <p:sldId id="2147473267" r:id="rId12"/>
    <p:sldId id="2147473293" r:id="rId13"/>
    <p:sldId id="2147473268" r:id="rId14"/>
    <p:sldId id="2147473269" r:id="rId15"/>
    <p:sldId id="2147473270" r:id="rId16"/>
    <p:sldId id="2147473271" r:id="rId17"/>
    <p:sldId id="2147473272" r:id="rId18"/>
    <p:sldId id="2147473273" r:id="rId19"/>
    <p:sldId id="2147473274" r:id="rId20"/>
    <p:sldId id="2147473285" r:id="rId21"/>
    <p:sldId id="2147473286" r:id="rId22"/>
    <p:sldId id="2147473287" r:id="rId23"/>
    <p:sldId id="2147473288" r:id="rId24"/>
    <p:sldId id="2147473289" r:id="rId25"/>
    <p:sldId id="2147473276" r:id="rId26"/>
    <p:sldId id="2147473290" r:id="rId27"/>
    <p:sldId id="2147473291" r:id="rId28"/>
    <p:sldId id="277" r:id="rId29"/>
    <p:sldId id="2147473292" r:id="rId30"/>
    <p:sldId id="2147473282" r:id="rId31"/>
    <p:sldId id="2147473280" r:id="rId32"/>
    <p:sldId id="2147473275"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8081"/>
    <a:srgbClr val="FFFFFF"/>
    <a:srgbClr val="3273B9"/>
    <a:srgbClr val="26BB6A"/>
    <a:srgbClr val="7500C0"/>
    <a:srgbClr val="2196F3"/>
    <a:srgbClr val="169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188253-1999-DE72-97B3-A6579CA12E0F}" v="9" dt="2026-07-06T10:59:37.4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4660"/>
  </p:normalViewPr>
  <p:slideViewPr>
    <p:cSldViewPr snapToGrid="0" showGuides="1">
      <p:cViewPr varScale="1">
        <p:scale>
          <a:sx n="127" d="100"/>
          <a:sy n="127" d="100"/>
        </p:scale>
        <p:origin x="180" y="192"/>
      </p:cViewPr>
      <p:guideLst>
        <p:guide orient="horz" pos="225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ffaele Capolupo (IT)" userId="S::raffaele.capolupo@pwc.com::8a3be328-8374-4c5d-aca4-ceed0844d2f8" providerId="AD" clId="Web-{00188253-1999-DE72-97B3-A6579CA12E0F}"/>
    <pc:docChg chg="modSld">
      <pc:chgData name="Raffaele Capolupo (IT)" userId="S::raffaele.capolupo@pwc.com::8a3be328-8374-4c5d-aca4-ceed0844d2f8" providerId="AD" clId="Web-{00188253-1999-DE72-97B3-A6579CA12E0F}" dt="2026-07-06T10:59:37.457" v="8" actId="1076"/>
      <pc:docMkLst>
        <pc:docMk/>
      </pc:docMkLst>
      <pc:sldChg chg="modSp">
        <pc:chgData name="Raffaele Capolupo (IT)" userId="S::raffaele.capolupo@pwc.com::8a3be328-8374-4c5d-aca4-ceed0844d2f8" providerId="AD" clId="Web-{00188253-1999-DE72-97B3-A6579CA12E0F}" dt="2026-07-06T10:58:26.893" v="4" actId="20577"/>
        <pc:sldMkLst>
          <pc:docMk/>
          <pc:sldMk cId="447087522" sldId="2147473208"/>
        </pc:sldMkLst>
        <pc:spChg chg="mod">
          <ac:chgData name="Raffaele Capolupo (IT)" userId="S::raffaele.capolupo@pwc.com::8a3be328-8374-4c5d-aca4-ceed0844d2f8" providerId="AD" clId="Web-{00188253-1999-DE72-97B3-A6579CA12E0F}" dt="2026-07-06T10:58:26.893" v="4" actId="20577"/>
          <ac:spMkLst>
            <pc:docMk/>
            <pc:sldMk cId="447087522" sldId="2147473208"/>
            <ac:spMk id="3" creationId="{A0E547BB-0B5A-54AC-C1CA-F720395BED48}"/>
          </ac:spMkLst>
        </pc:spChg>
      </pc:sldChg>
      <pc:sldChg chg="modSp">
        <pc:chgData name="Raffaele Capolupo (IT)" userId="S::raffaele.capolupo@pwc.com::8a3be328-8374-4c5d-aca4-ceed0844d2f8" providerId="AD" clId="Web-{00188253-1999-DE72-97B3-A6579CA12E0F}" dt="2026-07-06T10:59:37.457" v="8" actId="1076"/>
        <pc:sldMkLst>
          <pc:docMk/>
          <pc:sldMk cId="1147217536" sldId="2147473260"/>
        </pc:sldMkLst>
        <pc:spChg chg="mod">
          <ac:chgData name="Raffaele Capolupo (IT)" userId="S::raffaele.capolupo@pwc.com::8a3be328-8374-4c5d-aca4-ceed0844d2f8" providerId="AD" clId="Web-{00188253-1999-DE72-97B3-A6579CA12E0F}" dt="2026-07-06T10:58:58.503" v="7" actId="20577"/>
          <ac:spMkLst>
            <pc:docMk/>
            <pc:sldMk cId="1147217536" sldId="2147473260"/>
            <ac:spMk id="3" creationId="{9B7D8553-50D5-871B-D380-DE5681078199}"/>
          </ac:spMkLst>
        </pc:spChg>
        <pc:spChg chg="mod">
          <ac:chgData name="Raffaele Capolupo (IT)" userId="S::raffaele.capolupo@pwc.com::8a3be328-8374-4c5d-aca4-ceed0844d2f8" providerId="AD" clId="Web-{00188253-1999-DE72-97B3-A6579CA12E0F}" dt="2026-07-06T10:59:37.457" v="8" actId="1076"/>
          <ac:spMkLst>
            <pc:docMk/>
            <pc:sldMk cId="1147217536" sldId="2147473260"/>
            <ac:spMk id="7" creationId="{E311FA91-073E-BF67-4C41-1ED93BD98AEF}"/>
          </ac:spMkLst>
        </pc:spChg>
      </pc:sldChg>
    </pc:docChg>
  </pc:docChgLst>
  <pc:docChgLst>
    <pc:chgData name="Raffaele Capolupo (IT)" userId="8a3be328-8374-4c5d-aca4-ceed0844d2f8" providerId="ADAL" clId="{50F90C3A-55A0-432A-AED4-0A1799CD7EE2}"/>
    <pc:docChg chg="modSld">
      <pc:chgData name="Raffaele Capolupo (IT)" userId="8a3be328-8374-4c5d-aca4-ceed0844d2f8" providerId="ADAL" clId="{50F90C3A-55A0-432A-AED4-0A1799CD7EE2}" dt="2026-07-06T09:23:13.278" v="34" actId="20577"/>
      <pc:docMkLst>
        <pc:docMk/>
      </pc:docMkLst>
      <pc:sldChg chg="modSp mod">
        <pc:chgData name="Raffaele Capolupo (IT)" userId="8a3be328-8374-4c5d-aca4-ceed0844d2f8" providerId="ADAL" clId="{50F90C3A-55A0-432A-AED4-0A1799CD7EE2}" dt="2026-07-06T09:21:35.458" v="16" actId="20577"/>
        <pc:sldMkLst>
          <pc:docMk/>
          <pc:sldMk cId="447087522" sldId="2147473208"/>
        </pc:sldMkLst>
        <pc:spChg chg="mod">
          <ac:chgData name="Raffaele Capolupo (IT)" userId="8a3be328-8374-4c5d-aca4-ceed0844d2f8" providerId="ADAL" clId="{50F90C3A-55A0-432A-AED4-0A1799CD7EE2}" dt="2026-07-06T09:21:35.458" v="16" actId="20577"/>
          <ac:spMkLst>
            <pc:docMk/>
            <pc:sldMk cId="447087522" sldId="2147473208"/>
            <ac:spMk id="11" creationId="{3A8AE656-7F47-95E9-3154-7F4206F561A8}"/>
          </ac:spMkLst>
        </pc:spChg>
      </pc:sldChg>
      <pc:sldChg chg="modSp mod">
        <pc:chgData name="Raffaele Capolupo (IT)" userId="8a3be328-8374-4c5d-aca4-ceed0844d2f8" providerId="ADAL" clId="{50F90C3A-55A0-432A-AED4-0A1799CD7EE2}" dt="2026-07-06T09:22:35.716" v="18" actId="20577"/>
        <pc:sldMkLst>
          <pc:docMk/>
          <pc:sldMk cId="4044221748" sldId="2147473274"/>
        </pc:sldMkLst>
        <pc:spChg chg="mod">
          <ac:chgData name="Raffaele Capolupo (IT)" userId="8a3be328-8374-4c5d-aca4-ceed0844d2f8" providerId="ADAL" clId="{50F90C3A-55A0-432A-AED4-0A1799CD7EE2}" dt="2026-07-06T09:22:35.716" v="18" actId="20577"/>
          <ac:spMkLst>
            <pc:docMk/>
            <pc:sldMk cId="4044221748" sldId="2147473274"/>
            <ac:spMk id="2" creationId="{5C69B09E-AA78-D8D1-13F5-B707F3949B2F}"/>
          </ac:spMkLst>
        </pc:spChg>
      </pc:sldChg>
      <pc:sldChg chg="modSp mod">
        <pc:chgData name="Raffaele Capolupo (IT)" userId="8a3be328-8374-4c5d-aca4-ceed0844d2f8" providerId="ADAL" clId="{50F90C3A-55A0-432A-AED4-0A1799CD7EE2}" dt="2026-07-06T09:22:47.279" v="22" actId="20577"/>
        <pc:sldMkLst>
          <pc:docMk/>
          <pc:sldMk cId="1084452652" sldId="2147473276"/>
        </pc:sldMkLst>
        <pc:spChg chg="mod">
          <ac:chgData name="Raffaele Capolupo (IT)" userId="8a3be328-8374-4c5d-aca4-ceed0844d2f8" providerId="ADAL" clId="{50F90C3A-55A0-432A-AED4-0A1799CD7EE2}" dt="2026-07-06T09:22:47.279" v="22" actId="20577"/>
          <ac:spMkLst>
            <pc:docMk/>
            <pc:sldMk cId="1084452652" sldId="2147473276"/>
            <ac:spMk id="13" creationId="{417A0A80-8F2B-A32A-91A0-0E0A406A030B}"/>
          </ac:spMkLst>
        </pc:spChg>
      </pc:sldChg>
      <pc:sldChg chg="modSp mod">
        <pc:chgData name="Raffaele Capolupo (IT)" userId="8a3be328-8374-4c5d-aca4-ceed0844d2f8" providerId="ADAL" clId="{50F90C3A-55A0-432A-AED4-0A1799CD7EE2}" dt="2026-07-06T09:23:13.278" v="34" actId="20577"/>
        <pc:sldMkLst>
          <pc:docMk/>
          <pc:sldMk cId="3444398169" sldId="2147473285"/>
        </pc:sldMkLst>
        <pc:spChg chg="mod">
          <ac:chgData name="Raffaele Capolupo (IT)" userId="8a3be328-8374-4c5d-aca4-ceed0844d2f8" providerId="ADAL" clId="{50F90C3A-55A0-432A-AED4-0A1799CD7EE2}" dt="2026-07-06T09:23:13.278" v="34" actId="20577"/>
          <ac:spMkLst>
            <pc:docMk/>
            <pc:sldMk cId="3444398169" sldId="2147473285"/>
            <ac:spMk id="2" creationId="{B9BF36A0-8DF0-ABE0-27A7-8A73801977DE}"/>
          </ac:spMkLst>
        </pc:spChg>
      </pc:sldChg>
      <pc:sldChg chg="modSp mod">
        <pc:chgData name="Raffaele Capolupo (IT)" userId="8a3be328-8374-4c5d-aca4-ceed0844d2f8" providerId="ADAL" clId="{50F90C3A-55A0-432A-AED4-0A1799CD7EE2}" dt="2026-07-06T09:23:04.431" v="30" actId="20577"/>
        <pc:sldMkLst>
          <pc:docMk/>
          <pc:sldMk cId="4093855659" sldId="2147473286"/>
        </pc:sldMkLst>
        <pc:spChg chg="mod">
          <ac:chgData name="Raffaele Capolupo (IT)" userId="8a3be328-8374-4c5d-aca4-ceed0844d2f8" providerId="ADAL" clId="{50F90C3A-55A0-432A-AED4-0A1799CD7EE2}" dt="2026-07-06T09:23:04.431" v="30" actId="20577"/>
          <ac:spMkLst>
            <pc:docMk/>
            <pc:sldMk cId="4093855659" sldId="2147473286"/>
            <ac:spMk id="2" creationId="{AC70FF80-728C-8A6B-63FD-A50E1A8466A8}"/>
          </ac:spMkLst>
        </pc:spChg>
      </pc:sldChg>
      <pc:sldChg chg="modSp mod">
        <pc:chgData name="Raffaele Capolupo (IT)" userId="8a3be328-8374-4c5d-aca4-ceed0844d2f8" providerId="ADAL" clId="{50F90C3A-55A0-432A-AED4-0A1799CD7EE2}" dt="2026-07-06T09:22:59.401" v="28" actId="20577"/>
        <pc:sldMkLst>
          <pc:docMk/>
          <pc:sldMk cId="3016274485" sldId="2147473287"/>
        </pc:sldMkLst>
        <pc:spChg chg="mod">
          <ac:chgData name="Raffaele Capolupo (IT)" userId="8a3be328-8374-4c5d-aca4-ceed0844d2f8" providerId="ADAL" clId="{50F90C3A-55A0-432A-AED4-0A1799CD7EE2}" dt="2026-07-06T09:22:59.401" v="28" actId="20577"/>
          <ac:spMkLst>
            <pc:docMk/>
            <pc:sldMk cId="3016274485" sldId="2147473287"/>
            <ac:spMk id="2" creationId="{8557B1C1-51AF-4A7C-A6C6-365013C1A353}"/>
          </ac:spMkLst>
        </pc:spChg>
      </pc:sldChg>
      <pc:sldChg chg="modSp mod">
        <pc:chgData name="Raffaele Capolupo (IT)" userId="8a3be328-8374-4c5d-aca4-ceed0844d2f8" providerId="ADAL" clId="{50F90C3A-55A0-432A-AED4-0A1799CD7EE2}" dt="2026-07-06T09:22:54.149" v="26" actId="20577"/>
        <pc:sldMkLst>
          <pc:docMk/>
          <pc:sldMk cId="3909233981" sldId="2147473288"/>
        </pc:sldMkLst>
        <pc:spChg chg="mod">
          <ac:chgData name="Raffaele Capolupo (IT)" userId="8a3be328-8374-4c5d-aca4-ceed0844d2f8" providerId="ADAL" clId="{50F90C3A-55A0-432A-AED4-0A1799CD7EE2}" dt="2026-07-06T09:22:54.149" v="26" actId="20577"/>
          <ac:spMkLst>
            <pc:docMk/>
            <pc:sldMk cId="3909233981" sldId="2147473288"/>
            <ac:spMk id="2" creationId="{8C8F5145-2B58-7B00-6AF6-5C38B5DEB2EB}"/>
          </ac:spMkLst>
        </pc:spChg>
      </pc:sldChg>
      <pc:sldChg chg="modSp mod">
        <pc:chgData name="Raffaele Capolupo (IT)" userId="8a3be328-8374-4c5d-aca4-ceed0844d2f8" providerId="ADAL" clId="{50F90C3A-55A0-432A-AED4-0A1799CD7EE2}" dt="2026-07-06T09:22:50.888" v="24" actId="20577"/>
        <pc:sldMkLst>
          <pc:docMk/>
          <pc:sldMk cId="843535432" sldId="2147473289"/>
        </pc:sldMkLst>
        <pc:spChg chg="mod">
          <ac:chgData name="Raffaele Capolupo (IT)" userId="8a3be328-8374-4c5d-aca4-ceed0844d2f8" providerId="ADAL" clId="{50F90C3A-55A0-432A-AED4-0A1799CD7EE2}" dt="2026-07-06T09:22:50.888" v="24" actId="20577"/>
          <ac:spMkLst>
            <pc:docMk/>
            <pc:sldMk cId="843535432" sldId="2147473289"/>
            <ac:spMk id="2" creationId="{27053A79-2DFA-A263-2DF9-3F8F417BE2C8}"/>
          </ac:spMkLst>
        </pc:spChg>
      </pc:sldChg>
      <pc:sldChg chg="modSp mod">
        <pc:chgData name="Raffaele Capolupo (IT)" userId="8a3be328-8374-4c5d-aca4-ceed0844d2f8" providerId="ADAL" clId="{50F90C3A-55A0-432A-AED4-0A1799CD7EE2}" dt="2026-07-06T09:22:44.082" v="20" actId="20577"/>
        <pc:sldMkLst>
          <pc:docMk/>
          <pc:sldMk cId="394473161" sldId="2147473290"/>
        </pc:sldMkLst>
        <pc:spChg chg="mod">
          <ac:chgData name="Raffaele Capolupo (IT)" userId="8a3be328-8374-4c5d-aca4-ceed0844d2f8" providerId="ADAL" clId="{50F90C3A-55A0-432A-AED4-0A1799CD7EE2}" dt="2026-07-06T09:22:44.082" v="20" actId="20577"/>
          <ac:spMkLst>
            <pc:docMk/>
            <pc:sldMk cId="394473161" sldId="2147473290"/>
            <ac:spMk id="13" creationId="{7AD77B3B-624F-F54D-89EC-668D812B899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C5BE77-FF80-4F9F-A8AC-0E344F3C0111}" type="datetimeFigureOut">
              <a:rPr lang="it-IT" smtClean="0"/>
              <a:t>06/07/2026</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01F12-F467-4BA0-8712-2E15A580C3CE}" type="slidenum">
              <a:rPr lang="it-IT" smtClean="0"/>
              <a:t>‹#›</a:t>
            </a:fld>
            <a:endParaRPr lang="it-IT"/>
          </a:p>
        </p:txBody>
      </p:sp>
    </p:spTree>
    <p:extLst>
      <p:ext uri="{BB962C8B-B14F-4D97-AF65-F5344CB8AC3E}">
        <p14:creationId xmlns:p14="http://schemas.microsoft.com/office/powerpoint/2010/main" val="3946591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endParaRPr lang="en-GB" dirty="0"/>
          </a:p>
        </p:txBody>
      </p:sp>
      <p:sp>
        <p:nvSpPr>
          <p:cNvPr id="4" name="Segnaposto data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A17EDC-2E68-4F1A-9E86-62113D66F29A}"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egnaposto numero diapositiva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E0A62-15A5-469D-9F0C-867C168EDC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195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2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9" name="Google Shape;719;p2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D53E2E5C-ABE9-D106-30F3-FA5BDCCB0A3B}"/>
            </a:ext>
          </a:extLst>
        </p:cNvPr>
        <p:cNvGrpSpPr/>
        <p:nvPr/>
      </p:nvGrpSpPr>
      <p:grpSpPr>
        <a:xfrm>
          <a:off x="0" y="0"/>
          <a:ext cx="0" cy="0"/>
          <a:chOff x="0" y="0"/>
          <a:chExt cx="0" cy="0"/>
        </a:xfrm>
      </p:grpSpPr>
      <p:sp>
        <p:nvSpPr>
          <p:cNvPr id="718" name="Google Shape;718;p22:notes">
            <a:extLst>
              <a:ext uri="{FF2B5EF4-FFF2-40B4-BE49-F238E27FC236}">
                <a16:creationId xmlns:a16="http://schemas.microsoft.com/office/drawing/2014/main" id="{019D50C7-2AB4-3ADC-4404-E2F5F032D82E}"/>
              </a:ext>
            </a:extLst>
          </p:cNvPr>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9" name="Google Shape;719;p22:notes">
            <a:extLst>
              <a:ext uri="{FF2B5EF4-FFF2-40B4-BE49-F238E27FC236}">
                <a16:creationId xmlns:a16="http://schemas.microsoft.com/office/drawing/2014/main" id="{64AC0270-A8AF-90E5-9A59-E4CF96167C5C}"/>
              </a:ext>
            </a:extLst>
          </p:cNvPr>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it-IT"/>
          </a:p>
        </p:txBody>
      </p:sp>
    </p:spTree>
    <p:extLst>
      <p:ext uri="{BB962C8B-B14F-4D97-AF65-F5344CB8AC3E}">
        <p14:creationId xmlns:p14="http://schemas.microsoft.com/office/powerpoint/2010/main" val="634238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pic>
        <p:nvPicPr>
          <p:cNvPr id="21" name="Sfondo.jpg" descr="Sfondo.jpg"/>
          <p:cNvPicPr>
            <a:picLocks noChangeAspect="1"/>
          </p:cNvPicPr>
          <p:nvPr/>
        </p:nvPicPr>
        <p:blipFill>
          <a:blip r:embed="rId2"/>
          <a:stretch>
            <a:fillRect/>
          </a:stretch>
        </p:blipFill>
        <p:spPr>
          <a:xfrm>
            <a:off x="3176" y="1"/>
            <a:ext cx="12191207" cy="6857207"/>
          </a:xfrm>
          <a:prstGeom prst="rect">
            <a:avLst/>
          </a:prstGeom>
          <a:ln w="12700">
            <a:miter lim="400000"/>
          </a:ln>
        </p:spPr>
      </p:pic>
      <p:sp>
        <p:nvSpPr>
          <p:cNvPr id="22" name="Titolo Testo"/>
          <p:cNvSpPr txBox="1">
            <a:spLocks noGrp="1"/>
          </p:cNvSpPr>
          <p:nvPr>
            <p:ph type="title"/>
          </p:nvPr>
        </p:nvSpPr>
        <p:spPr>
          <a:xfrm>
            <a:off x="609601" y="274638"/>
            <a:ext cx="10972800" cy="1143000"/>
          </a:xfrm>
          <a:prstGeom prst="rect">
            <a:avLst/>
          </a:prstGeom>
        </p:spPr>
        <p:txBody>
          <a:bodyPr lIns="45719" tIns="45719" rIns="45719" bIns="45719" anchor="t"/>
          <a:lstStyle/>
          <a:p>
            <a:r>
              <a:t>Titolo Testo</a:t>
            </a:r>
          </a:p>
        </p:txBody>
      </p:sp>
      <p:sp>
        <p:nvSpPr>
          <p:cNvPr id="23" name="Corpo livello uno…"/>
          <p:cNvSpPr txBox="1">
            <a:spLocks noGrp="1"/>
          </p:cNvSpPr>
          <p:nvPr>
            <p:ph type="body" idx="1"/>
          </p:nvPr>
        </p:nvSpPr>
        <p:spPr>
          <a:xfrm>
            <a:off x="609601" y="1600201"/>
            <a:ext cx="10972800" cy="4525963"/>
          </a:xfrm>
          <a:prstGeom prst="rect">
            <a:avLst/>
          </a:prstGeom>
        </p:spPr>
        <p:txBody>
          <a:bodyPr lIns="45719" tIns="45719" rIns="45719" bIns="45719" anchor="t"/>
          <a:lstStyle/>
          <a:p>
            <a:r>
              <a:t>Corpo livello uno</a:t>
            </a:r>
          </a:p>
          <a:p>
            <a:pPr lvl="1"/>
            <a:r>
              <a:t>Corpo livello due</a:t>
            </a:r>
          </a:p>
          <a:p>
            <a:pPr lvl="2"/>
            <a:r>
              <a:t>Corpo livello tre</a:t>
            </a:r>
          </a:p>
          <a:p>
            <a:pPr lvl="3"/>
            <a:r>
              <a:t>Corpo livello quattro</a:t>
            </a:r>
          </a:p>
          <a:p>
            <a:pPr lvl="4"/>
            <a:r>
              <a:t>Corpo livello cinque</a:t>
            </a:r>
          </a:p>
        </p:txBody>
      </p:sp>
      <p:sp>
        <p:nvSpPr>
          <p:cNvPr id="24"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451680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a:xfrm>
            <a:off x="5932450" y="6540500"/>
            <a:ext cx="319164" cy="287258"/>
          </a:xfrm>
        </p:spPr>
        <p:txBody>
          <a:bodyPr/>
          <a:lstStyle>
            <a:lvl1pPr>
              <a:defRPr sz="1200"/>
            </a:lvl1pPr>
          </a:lstStyle>
          <a:p>
            <a:pPr>
              <a:defRPr/>
            </a:pPr>
            <a:fld id="{480AE90B-ADF0-4DA7-88B8-404192442C5F}" type="slidenum">
              <a:rPr smtClean="0"/>
              <a:pPr>
                <a:defRPr/>
              </a:pPr>
              <a:t>‹#›</a:t>
            </a:fld>
            <a:endParaRPr dirty="0"/>
          </a:p>
        </p:txBody>
      </p:sp>
      <p:pic>
        <p:nvPicPr>
          <p:cNvPr id="2" name="Picture 1">
            <a:extLst>
              <a:ext uri="{FF2B5EF4-FFF2-40B4-BE49-F238E27FC236}">
                <a16:creationId xmlns:a16="http://schemas.microsoft.com/office/drawing/2014/main" id="{A1B7DBF2-A733-C7FE-5E4C-9EC17264940F}"/>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155933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0CD369-96DE-478D-A0A1-3B605ED5934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7C0072A8-B7F3-4DD0-9C12-08B470CB21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88A0D3F4-B9AF-455F-B3DF-121E764FA95B}"/>
              </a:ext>
            </a:extLst>
          </p:cNvPr>
          <p:cNvSpPr>
            <a:spLocks noGrp="1"/>
          </p:cNvSpPr>
          <p:nvPr>
            <p:ph type="dt" sz="half" idx="10"/>
          </p:nvPr>
        </p:nvSpPr>
        <p:spPr/>
        <p:txBody>
          <a:bodyPr/>
          <a:lstStyle/>
          <a:p>
            <a:endParaRPr lang="en-GB" dirty="0"/>
          </a:p>
        </p:txBody>
      </p:sp>
      <p:sp>
        <p:nvSpPr>
          <p:cNvPr id="5" name="Segnaposto piè di pagina 4">
            <a:extLst>
              <a:ext uri="{FF2B5EF4-FFF2-40B4-BE49-F238E27FC236}">
                <a16:creationId xmlns:a16="http://schemas.microsoft.com/office/drawing/2014/main" id="{F7FC7E75-44A2-4447-98CD-25229D8CF0C4}"/>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F2C1C2B7-F870-4297-A686-493E3C5D6272}"/>
              </a:ext>
            </a:extLst>
          </p:cNvPr>
          <p:cNvSpPr>
            <a:spLocks noGrp="1"/>
          </p:cNvSpPr>
          <p:nvPr>
            <p:ph type="sldNum" sz="quarter" idx="12"/>
          </p:nvPr>
        </p:nvSpPr>
        <p:spPr/>
        <p:txBody>
          <a:bodyPr/>
          <a:lstStyle>
            <a:lvl1pPr>
              <a:defRPr>
                <a:latin typeface="Open Sans" pitchFamily="2" charset="0"/>
                <a:ea typeface="Open Sans" pitchFamily="2" charset="0"/>
                <a:cs typeface="Open Sans" pitchFamily="2" charset="0"/>
              </a:defRPr>
            </a:lvl1pPr>
          </a:lstStyle>
          <a:p>
            <a:fld id="{DAD58A24-F9D4-45B8-A7E1-AF5ED3C59475}" type="slidenum">
              <a:rPr lang="en-GB" smtClean="0"/>
              <a:pPr/>
              <a:t>‹#›</a:t>
            </a:fld>
            <a:endParaRPr lang="en-GB"/>
          </a:p>
        </p:txBody>
      </p:sp>
      <p:sp>
        <p:nvSpPr>
          <p:cNvPr id="8" name="Rettangolo 5">
            <a:extLst>
              <a:ext uri="{FF2B5EF4-FFF2-40B4-BE49-F238E27FC236}">
                <a16:creationId xmlns:a16="http://schemas.microsoft.com/office/drawing/2014/main" id="{7C5D982D-E36C-7CBC-6411-94A7BE10027C}"/>
              </a:ext>
            </a:extLst>
          </p:cNvPr>
          <p:cNvSpPr/>
          <p:nvPr userDrawn="1"/>
        </p:nvSpPr>
        <p:spPr>
          <a:xfrm>
            <a:off x="0" y="6734891"/>
            <a:ext cx="12192000" cy="158620"/>
          </a:xfrm>
          <a:prstGeom prst="rect">
            <a:avLst/>
          </a:prstGeom>
          <a:solidFill>
            <a:srgbClr val="0077B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E27E9B73-50C9-E626-9A30-E7496A0CDF10}"/>
              </a:ext>
            </a:extLst>
          </p:cNvPr>
          <p:cNvSpPr txBox="1"/>
          <p:nvPr userDrawn="1"/>
        </p:nvSpPr>
        <p:spPr>
          <a:xfrm>
            <a:off x="2945921" y="3227081"/>
            <a:ext cx="6167886"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fld id="{2CA6B6A6-4251-42D8-9F6B-9D167007B43D}" type="datetime1">
              <a:rPr lang="en-GB" smtClean="0"/>
              <a:pPr/>
              <a:t>06/07/2026</a:t>
            </a:fld>
            <a:endParaRPr lang="it-IT" dirty="0"/>
          </a:p>
        </p:txBody>
      </p:sp>
      <p:pic>
        <p:nvPicPr>
          <p:cNvPr id="10" name="Picture 9">
            <a:extLst>
              <a:ext uri="{FF2B5EF4-FFF2-40B4-BE49-F238E27FC236}">
                <a16:creationId xmlns:a16="http://schemas.microsoft.com/office/drawing/2014/main" id="{8F3CB0EA-4141-94A9-93DD-0BD191C2FDDC}"/>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2923270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0972800" cy="1143000"/>
          </a:xfrm>
          <a:prstGeom prst="rect">
            <a:avLst/>
          </a:prstGeom>
        </p:spPr>
        <p:txBody>
          <a:bodyPr lIns="89182" tIns="44583" rIns="89182" bIns="44583"/>
          <a:lstStyle>
            <a:lvl1pPr algn="l">
              <a:defRPr/>
            </a:lvl1pPr>
          </a:lstStyle>
          <a:p>
            <a:r>
              <a:rPr lang="en-US"/>
              <a:t>Click to edit Master title style</a:t>
            </a:r>
            <a:endParaRPr lang="it-IT"/>
          </a:p>
        </p:txBody>
      </p:sp>
    </p:spTree>
    <p:extLst>
      <p:ext uri="{BB962C8B-B14F-4D97-AF65-F5344CB8AC3E}">
        <p14:creationId xmlns:p14="http://schemas.microsoft.com/office/powerpoint/2010/main" val="228282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D981FD-42EB-6C07-8F91-73934958F63A}"/>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3624407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01C1A2-73E4-F0F8-4E11-890C2BF09C6F}"/>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899837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4_Custom Layout">
    <p:spTree>
      <p:nvGrpSpPr>
        <p:cNvPr id="1" name=""/>
        <p:cNvGrpSpPr/>
        <p:nvPr/>
      </p:nvGrpSpPr>
      <p:grpSpPr>
        <a:xfrm>
          <a:off x="0" y="0"/>
          <a:ext cx="0" cy="0"/>
          <a:chOff x="0" y="0"/>
          <a:chExt cx="0" cy="0"/>
        </a:xfrm>
      </p:grpSpPr>
      <p:sp>
        <p:nvSpPr>
          <p:cNvPr id="578" name="Imagen"/>
          <p:cNvSpPr>
            <a:spLocks noGrp="1"/>
          </p:cNvSpPr>
          <p:nvPr>
            <p:ph type="pic" sz="quarter" idx="13"/>
          </p:nvPr>
        </p:nvSpPr>
        <p:spPr>
          <a:xfrm>
            <a:off x="1357889" y="1335939"/>
            <a:ext cx="2418379" cy="4283952"/>
          </a:xfrm>
          <a:prstGeom prst="rect">
            <a:avLst/>
          </a:prstGeom>
        </p:spPr>
        <p:txBody>
          <a:bodyPr lIns="91439" tIns="45719" rIns="91439" bIns="45719"/>
          <a:lstStyle/>
          <a:p>
            <a:endParaRPr/>
          </a:p>
        </p:txBody>
      </p:sp>
      <p:grpSp>
        <p:nvGrpSpPr>
          <p:cNvPr id="588" name="Grupo"/>
          <p:cNvGrpSpPr/>
          <p:nvPr/>
        </p:nvGrpSpPr>
        <p:grpSpPr>
          <a:xfrm>
            <a:off x="5540488" y="-1"/>
            <a:ext cx="6958761" cy="3638046"/>
            <a:chOff x="0" y="0"/>
            <a:chExt cx="6958759" cy="3638044"/>
          </a:xfrm>
        </p:grpSpPr>
        <p:sp>
          <p:nvSpPr>
            <p:cNvPr id="579" name="Círculo"/>
            <p:cNvSpPr/>
            <p:nvPr/>
          </p:nvSpPr>
          <p:spPr>
            <a:xfrm flipH="1">
              <a:off x="3160359" y="-1"/>
              <a:ext cx="424887" cy="4247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0" name="Círculo"/>
            <p:cNvSpPr/>
            <p:nvPr/>
          </p:nvSpPr>
          <p:spPr>
            <a:xfrm flipH="1">
              <a:off x="1391183" y="1724060"/>
              <a:ext cx="307653" cy="3078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1" name="Círculo"/>
            <p:cNvSpPr/>
            <p:nvPr/>
          </p:nvSpPr>
          <p:spPr>
            <a:xfrm flipH="1">
              <a:off x="4196287" y="603688"/>
              <a:ext cx="307653" cy="3078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2" name="Círculo"/>
            <p:cNvSpPr/>
            <p:nvPr/>
          </p:nvSpPr>
          <p:spPr>
            <a:xfrm flipH="1">
              <a:off x="5166136" y="2364783"/>
              <a:ext cx="307653" cy="307869"/>
            </a:xfrm>
            <a:prstGeom prst="ellipse">
              <a:avLst/>
            </a:prstGeom>
            <a:solidFill>
              <a:srgbClr val="D9D9D9">
                <a:alpha val="20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3" name="Óvalo"/>
            <p:cNvSpPr/>
            <p:nvPr/>
          </p:nvSpPr>
          <p:spPr>
            <a:xfrm flipH="1">
              <a:off x="5405580" y="863368"/>
              <a:ext cx="1553181" cy="1552281"/>
            </a:xfrm>
            <a:prstGeom prst="ellipse">
              <a:avLst/>
            </a:prstGeom>
            <a:solidFill>
              <a:srgbClr val="D9D9D9">
                <a:alpha val="20000"/>
              </a:srgbClr>
            </a:solidFill>
            <a:ln w="12700" cap="flat">
              <a:noFill/>
              <a:miter lim="400000"/>
            </a:ln>
            <a:effectLst/>
          </p:spPr>
          <p:txBody>
            <a:bodyPr wrap="square" lIns="45718" tIns="45718" rIns="45718" bIns="45718" numCol="1" anchor="ctr">
              <a:noAutofit/>
            </a:bodyPr>
            <a:lstStyle/>
            <a:p>
              <a:pPr algn="ctr" defTabSz="755613">
                <a:lnSpc>
                  <a:spcPct val="90000"/>
                </a:lnSpc>
                <a:spcBef>
                  <a:spcPts val="700"/>
                </a:spcBef>
                <a:defRPr sz="3000"/>
              </a:pPr>
              <a:endParaRPr sz="3000"/>
            </a:p>
          </p:txBody>
        </p:sp>
        <p:sp>
          <p:nvSpPr>
            <p:cNvPr id="584" name="Círculo"/>
            <p:cNvSpPr/>
            <p:nvPr/>
          </p:nvSpPr>
          <p:spPr>
            <a:xfrm flipH="1">
              <a:off x="3590220" y="617074"/>
              <a:ext cx="424887" cy="424771"/>
            </a:xfrm>
            <a:prstGeom prst="ellipse">
              <a:avLst/>
            </a:prstGeom>
            <a:solidFill>
              <a:srgbClr val="D9D9D9">
                <a:alpha val="20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5" name="Círculo"/>
            <p:cNvSpPr/>
            <p:nvPr/>
          </p:nvSpPr>
          <p:spPr>
            <a:xfrm flipH="1">
              <a:off x="5774513" y="2870158"/>
              <a:ext cx="768065" cy="767887"/>
            </a:xfrm>
            <a:prstGeom prst="ellipse">
              <a:avLst/>
            </a:prstGeom>
            <a:solidFill>
              <a:srgbClr val="D9D9D9">
                <a:alpha val="20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6" name="Óvalo"/>
            <p:cNvSpPr/>
            <p:nvPr/>
          </p:nvSpPr>
          <p:spPr>
            <a:xfrm flipH="1">
              <a:off x="0" y="132962"/>
              <a:ext cx="1553181" cy="1552281"/>
            </a:xfrm>
            <a:prstGeom prst="ellipse">
              <a:avLst/>
            </a:prstGeom>
            <a:solidFill>
              <a:srgbClr val="D9D9D9">
                <a:alpha val="20000"/>
              </a:srgbClr>
            </a:solidFill>
            <a:ln w="12700" cap="flat">
              <a:noFill/>
              <a:miter lim="400000"/>
            </a:ln>
            <a:effectLst/>
          </p:spPr>
          <p:txBody>
            <a:bodyPr wrap="square" lIns="45718" tIns="45718" rIns="45718" bIns="45718" numCol="1" anchor="ctr">
              <a:noAutofit/>
            </a:bodyPr>
            <a:lstStyle/>
            <a:p>
              <a:pPr algn="ctr" defTabSz="755613">
                <a:lnSpc>
                  <a:spcPct val="90000"/>
                </a:lnSpc>
                <a:spcBef>
                  <a:spcPts val="700"/>
                </a:spcBef>
                <a:defRPr sz="3000"/>
              </a:pPr>
              <a:endParaRPr sz="3000"/>
            </a:p>
          </p:txBody>
        </p:sp>
        <p:sp>
          <p:nvSpPr>
            <p:cNvPr id="587" name="Círculo"/>
            <p:cNvSpPr/>
            <p:nvPr/>
          </p:nvSpPr>
          <p:spPr>
            <a:xfrm flipH="1">
              <a:off x="1821043" y="1204701"/>
              <a:ext cx="424887" cy="4247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grpSp>
      <p:pic>
        <p:nvPicPr>
          <p:cNvPr id="589" name="Mediaset Logo Digital.jpg" descr="Mediaset Logo Digital.jpg"/>
          <p:cNvPicPr>
            <a:picLocks noChangeAspect="1"/>
          </p:cNvPicPr>
          <p:nvPr/>
        </p:nvPicPr>
        <p:blipFill>
          <a:blip r:embed="rId2"/>
          <a:stretch>
            <a:fillRect/>
          </a:stretch>
        </p:blipFill>
        <p:spPr>
          <a:xfrm>
            <a:off x="11315000" y="105124"/>
            <a:ext cx="758808" cy="426830"/>
          </a:xfrm>
          <a:prstGeom prst="rect">
            <a:avLst/>
          </a:prstGeom>
          <a:ln w="12700">
            <a:miter lim="400000"/>
          </a:ln>
        </p:spPr>
      </p:pic>
      <p:sp>
        <p:nvSpPr>
          <p:cNvPr id="591" name="Número de diapositiva"/>
          <p:cNvSpPr txBox="1">
            <a:spLocks noGrp="1"/>
          </p:cNvSpPr>
          <p:nvPr>
            <p:ph type="sldNum" sz="quarter" idx="2"/>
          </p:nvPr>
        </p:nvSpPr>
        <p:spPr>
          <a:xfrm>
            <a:off x="11759541" y="6487937"/>
            <a:ext cx="245403" cy="243839"/>
          </a:xfrm>
          <a:prstGeom prst="rect">
            <a:avLst/>
          </a:prstGeom>
        </p:spPr>
        <p:txBody>
          <a:bodyPr lIns="45718" tIns="45718" rIns="45718" bIns="45718" anchor="ctr"/>
          <a:lstStyle>
            <a:lvl1pPr defTabSz="1828342">
              <a:defRPr b="1">
                <a:solidFill>
                  <a:srgbClr val="44546A"/>
                </a:solidFill>
                <a:latin typeface="+mn-lt"/>
                <a:ea typeface="+mn-ea"/>
                <a:cs typeface="+mn-cs"/>
                <a:sym typeface="Helvetica"/>
              </a:defRPr>
            </a:lvl1pPr>
          </a:lstStyle>
          <a:p>
            <a:r>
              <a:rPr lang="es-ES"/>
              <a:t>1</a:t>
            </a:r>
          </a:p>
        </p:txBody>
      </p:sp>
    </p:spTree>
    <p:extLst>
      <p:ext uri="{BB962C8B-B14F-4D97-AF65-F5344CB8AC3E}">
        <p14:creationId xmlns:p14="http://schemas.microsoft.com/office/powerpoint/2010/main" val="1389105140"/>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sp>
        <p:nvSpPr>
          <p:cNvPr id="16" name="Google Shape;16;p29"/>
          <p:cNvSpPr txBox="1">
            <a:spLocks noGrp="1"/>
          </p:cNvSpPr>
          <p:nvPr>
            <p:ph type="title"/>
          </p:nvPr>
        </p:nvSpPr>
        <p:spPr>
          <a:xfrm>
            <a:off x="2060194" y="99771"/>
            <a:ext cx="8071611" cy="30035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600" b="0" i="0">
                <a:solidFill>
                  <a:srgbClr val="565655"/>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body" idx="1"/>
          </p:nvPr>
        </p:nvSpPr>
        <p:spPr>
          <a:xfrm>
            <a:off x="2059050" y="1903857"/>
            <a:ext cx="8073898" cy="2190115"/>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1200" b="0" i="0">
                <a:solidFill>
                  <a:schemeClr val="dk1"/>
                </a:solidFill>
                <a:latin typeface="Calibri"/>
                <a:ea typeface="Calibri"/>
                <a:cs typeface="Calibri"/>
                <a:sym typeface="Calibri"/>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 name="Google Shape;18;p29"/>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9"/>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9"/>
          <p:cNvSpPr txBox="1">
            <a:spLocks noGrp="1"/>
          </p:cNvSpPr>
          <p:nvPr>
            <p:ph type="sldNum" idx="12"/>
          </p:nvPr>
        </p:nvSpPr>
        <p:spPr>
          <a:xfrm>
            <a:off x="11068811" y="6465214"/>
            <a:ext cx="244475" cy="177800"/>
          </a:xfrm>
          <a:prstGeom prst="rect">
            <a:avLst/>
          </a:prstGeom>
          <a:noFill/>
          <a:ln>
            <a:noFill/>
          </a:ln>
        </p:spPr>
        <p:txBody>
          <a:bodyPr spcFirstLastPara="1" wrap="square" lIns="0" tIns="0" rIns="0" bIns="0" anchor="t" anchorCtr="0">
            <a:spAutoFit/>
          </a:bodyPr>
          <a:lstStyle>
            <a:lvl1pPr marL="115570" lvl="0" indent="0">
              <a:lnSpc>
                <a:spcPct val="103333"/>
              </a:lnSpc>
              <a:spcBef>
                <a:spcPts val="0"/>
              </a:spcBef>
              <a:buNone/>
              <a:defRPr sz="1200" b="0" i="0">
                <a:solidFill>
                  <a:srgbClr val="888888"/>
                </a:solidFill>
                <a:latin typeface="Calibri"/>
                <a:ea typeface="Calibri"/>
                <a:cs typeface="Calibri"/>
                <a:sym typeface="Calibri"/>
              </a:defRPr>
            </a:lvl1pPr>
            <a:lvl2pPr marL="115570" lvl="1" indent="0">
              <a:lnSpc>
                <a:spcPct val="103333"/>
              </a:lnSpc>
              <a:spcBef>
                <a:spcPts val="0"/>
              </a:spcBef>
              <a:buNone/>
              <a:defRPr sz="1200" b="0" i="0">
                <a:solidFill>
                  <a:srgbClr val="888888"/>
                </a:solidFill>
                <a:latin typeface="Calibri"/>
                <a:ea typeface="Calibri"/>
                <a:cs typeface="Calibri"/>
                <a:sym typeface="Calibri"/>
              </a:defRPr>
            </a:lvl2pPr>
            <a:lvl3pPr marL="115570" lvl="2" indent="0">
              <a:lnSpc>
                <a:spcPct val="103333"/>
              </a:lnSpc>
              <a:spcBef>
                <a:spcPts val="0"/>
              </a:spcBef>
              <a:buNone/>
              <a:defRPr sz="1200" b="0" i="0">
                <a:solidFill>
                  <a:srgbClr val="888888"/>
                </a:solidFill>
                <a:latin typeface="Calibri"/>
                <a:ea typeface="Calibri"/>
                <a:cs typeface="Calibri"/>
                <a:sym typeface="Calibri"/>
              </a:defRPr>
            </a:lvl3pPr>
            <a:lvl4pPr marL="115570" lvl="3" indent="0">
              <a:lnSpc>
                <a:spcPct val="103333"/>
              </a:lnSpc>
              <a:spcBef>
                <a:spcPts val="0"/>
              </a:spcBef>
              <a:buNone/>
              <a:defRPr sz="1200" b="0" i="0">
                <a:solidFill>
                  <a:srgbClr val="888888"/>
                </a:solidFill>
                <a:latin typeface="Calibri"/>
                <a:ea typeface="Calibri"/>
                <a:cs typeface="Calibri"/>
                <a:sym typeface="Calibri"/>
              </a:defRPr>
            </a:lvl4pPr>
            <a:lvl5pPr marL="115570" lvl="4" indent="0">
              <a:lnSpc>
                <a:spcPct val="103333"/>
              </a:lnSpc>
              <a:spcBef>
                <a:spcPts val="0"/>
              </a:spcBef>
              <a:buNone/>
              <a:defRPr sz="1200" b="0" i="0">
                <a:solidFill>
                  <a:srgbClr val="888888"/>
                </a:solidFill>
                <a:latin typeface="Calibri"/>
                <a:ea typeface="Calibri"/>
                <a:cs typeface="Calibri"/>
                <a:sym typeface="Calibri"/>
              </a:defRPr>
            </a:lvl5pPr>
            <a:lvl6pPr marL="115570" lvl="5" indent="0">
              <a:lnSpc>
                <a:spcPct val="103333"/>
              </a:lnSpc>
              <a:spcBef>
                <a:spcPts val="0"/>
              </a:spcBef>
              <a:buNone/>
              <a:defRPr sz="1200" b="0" i="0">
                <a:solidFill>
                  <a:srgbClr val="888888"/>
                </a:solidFill>
                <a:latin typeface="Calibri"/>
                <a:ea typeface="Calibri"/>
                <a:cs typeface="Calibri"/>
                <a:sym typeface="Calibri"/>
              </a:defRPr>
            </a:lvl6pPr>
            <a:lvl7pPr marL="115570" lvl="6" indent="0">
              <a:lnSpc>
                <a:spcPct val="103333"/>
              </a:lnSpc>
              <a:spcBef>
                <a:spcPts val="0"/>
              </a:spcBef>
              <a:buNone/>
              <a:defRPr sz="1200" b="0" i="0">
                <a:solidFill>
                  <a:srgbClr val="888888"/>
                </a:solidFill>
                <a:latin typeface="Calibri"/>
                <a:ea typeface="Calibri"/>
                <a:cs typeface="Calibri"/>
                <a:sym typeface="Calibri"/>
              </a:defRPr>
            </a:lvl7pPr>
            <a:lvl8pPr marL="115570" lvl="7" indent="0">
              <a:lnSpc>
                <a:spcPct val="103333"/>
              </a:lnSpc>
              <a:spcBef>
                <a:spcPts val="0"/>
              </a:spcBef>
              <a:buNone/>
              <a:defRPr sz="1200" b="0" i="0">
                <a:solidFill>
                  <a:srgbClr val="888888"/>
                </a:solidFill>
                <a:latin typeface="Calibri"/>
                <a:ea typeface="Calibri"/>
                <a:cs typeface="Calibri"/>
                <a:sym typeface="Calibri"/>
              </a:defRPr>
            </a:lvl8pPr>
            <a:lvl9pPr marL="115570" lvl="8" indent="0">
              <a:lnSpc>
                <a:spcPct val="103333"/>
              </a:lnSpc>
              <a:spcBef>
                <a:spcPts val="0"/>
              </a:spcBef>
              <a:buNone/>
              <a:defRPr sz="1200" b="0" i="0">
                <a:solidFill>
                  <a:srgbClr val="888888"/>
                </a:solidFill>
                <a:latin typeface="Calibri"/>
                <a:ea typeface="Calibri"/>
                <a:cs typeface="Calibri"/>
                <a:sym typeface="Calibri"/>
              </a:defRPr>
            </a:lvl9pPr>
          </a:lstStyle>
          <a:p>
            <a:pPr marL="115570" lvl="0" indent="0" algn="l"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F792D6F4-2CEB-B676-D0C1-C53008960D2E}"/>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367772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36544E0-C8D8-4221-FB9B-D45FD8A5827B}"/>
              </a:ext>
            </a:extLst>
          </p:cNvPr>
          <p:cNvGraphicFramePr>
            <a:graphicFrameLocks noChangeAspect="1"/>
          </p:cNvGraphicFramePr>
          <p:nvPr userDrawn="1">
            <p:custDataLst>
              <p:tags r:id="rId10"/>
            </p:custDataLst>
            <p:extLst>
              <p:ext uri="{D42A27DB-BD31-4B8C-83A1-F6EECF244321}">
                <p14:modId xmlns:p14="http://schemas.microsoft.com/office/powerpoint/2010/main" val="3678277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84" imgH="486" progId="TCLayout.ActiveDocument.1">
                  <p:embed/>
                </p:oleObj>
              </mc:Choice>
              <mc:Fallback>
                <p:oleObj name="think-cell Slide" r:id="rId11" imgW="484" imgH="486" progId="TCLayout.ActiveDocument.1">
                  <p:embed/>
                  <p:pic>
                    <p:nvPicPr>
                      <p:cNvPr id="6" name="think-cell data - do not delete" hidden="1">
                        <a:extLst>
                          <a:ext uri="{FF2B5EF4-FFF2-40B4-BE49-F238E27FC236}">
                            <a16:creationId xmlns:a16="http://schemas.microsoft.com/office/drawing/2014/main" id="{836544E0-C8D8-4221-FB9B-D45FD8A5827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pic>
        <p:nvPicPr>
          <p:cNvPr id="2" name="Immagine che contiene testoDescrizione generata automaticamente" descr="Immagine che contiene testoDescrizione generata automaticamente"/>
          <p:cNvPicPr>
            <a:picLocks noChangeAspect="1"/>
          </p:cNvPicPr>
          <p:nvPr/>
        </p:nvPicPr>
        <p:blipFill>
          <a:blip r:embed="rId13"/>
          <a:stretch>
            <a:fillRect/>
          </a:stretch>
        </p:blipFill>
        <p:spPr>
          <a:xfrm>
            <a:off x="3969" y="0"/>
            <a:ext cx="12192000" cy="6858000"/>
          </a:xfrm>
          <a:prstGeom prst="rect">
            <a:avLst/>
          </a:prstGeom>
          <a:ln w="12700">
            <a:miter lim="400000"/>
          </a:ln>
        </p:spPr>
      </p:pic>
      <p:sp>
        <p:nvSpPr>
          <p:cNvPr id="3" name="Titolo Testo"/>
          <p:cNvSpPr txBox="1">
            <a:spLocks noGrp="1"/>
          </p:cNvSpPr>
          <p:nvPr>
            <p:ph type="title"/>
          </p:nvPr>
        </p:nvSpPr>
        <p:spPr>
          <a:xfrm>
            <a:off x="609601" y="224632"/>
            <a:ext cx="10972800" cy="1242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Titolo Testo</a:t>
            </a:r>
          </a:p>
        </p:txBody>
      </p:sp>
      <p:sp>
        <p:nvSpPr>
          <p:cNvPr id="4" name="Corpo livello uno…"/>
          <p:cNvSpPr txBox="1">
            <a:spLocks noGrp="1"/>
          </p:cNvSpPr>
          <p:nvPr>
            <p:ph type="body" idx="1"/>
          </p:nvPr>
        </p:nvSpPr>
        <p:spPr>
          <a:xfrm>
            <a:off x="609601" y="1466850"/>
            <a:ext cx="10972800" cy="47918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5" name="Numero diapositiva"/>
          <p:cNvSpPr txBox="1">
            <a:spLocks noGrp="1"/>
          </p:cNvSpPr>
          <p:nvPr>
            <p:ph type="sldNum" sz="quarter" idx="2"/>
          </p:nvPr>
        </p:nvSpPr>
        <p:spPr>
          <a:xfrm>
            <a:off x="5934053" y="6540500"/>
            <a:ext cx="315957" cy="287130"/>
          </a:xfrm>
          <a:prstGeom prst="rect">
            <a:avLst/>
          </a:prstGeom>
          <a:ln w="12700">
            <a:miter lim="400000"/>
          </a:ln>
        </p:spPr>
        <p:txBody>
          <a:bodyPr wrap="none" lIns="50800" tIns="50800" rIns="50800" bIns="50800">
            <a:spAutoFit/>
          </a:bodyPr>
          <a:lstStyle>
            <a:lvl1pPr algn="ctr" defTabSz="228463">
              <a:defRPr sz="1199" b="0">
                <a:latin typeface="Helvetica Neue Light"/>
                <a:ea typeface="Helvetica Neue Light"/>
                <a:cs typeface="Helvetica Neue Light"/>
                <a:sym typeface="Helvetica Neue Light"/>
              </a:defRPr>
            </a:lvl1pPr>
          </a:lstStyle>
          <a:p>
            <a:fld id="{86CB4B4D-7CA3-9044-876B-883B54F8677D}" type="slidenum">
              <a:t>‹#›</a:t>
            </a:fld>
            <a:endParaRPr/>
          </a:p>
        </p:txBody>
      </p:sp>
      <p:pic>
        <p:nvPicPr>
          <p:cNvPr id="7" name="Picture 6">
            <a:extLst>
              <a:ext uri="{FF2B5EF4-FFF2-40B4-BE49-F238E27FC236}">
                <a16:creationId xmlns:a16="http://schemas.microsoft.com/office/drawing/2014/main" id="{F49883A5-9C5D-E482-728F-A741C0676B74}"/>
              </a:ext>
            </a:extLst>
          </p:cNvPr>
          <p:cNvPicPr>
            <a:picLocks noChangeAspect="1"/>
          </p:cNvPicPr>
          <p:nvPr userDrawn="1"/>
        </p:nvPicPr>
        <p:blipFill>
          <a:blip r:embed="rId14"/>
          <a:stretch>
            <a:fillRect/>
          </a:stretch>
        </p:blipFill>
        <p:spPr>
          <a:xfrm>
            <a:off x="11148257" y="51750"/>
            <a:ext cx="719227" cy="348376"/>
          </a:xfrm>
          <a:prstGeom prst="rect">
            <a:avLst/>
          </a:prstGeom>
        </p:spPr>
      </p:pic>
    </p:spTree>
    <p:extLst>
      <p:ext uri="{BB962C8B-B14F-4D97-AF65-F5344CB8AC3E}">
        <p14:creationId xmlns:p14="http://schemas.microsoft.com/office/powerpoint/2010/main" val="529065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Lst>
  <p:transition spd="med"/>
  <p:hf hdr="0" ftr="0" dt="0"/>
  <p:txStyles>
    <p:titleStyle>
      <a:lvl1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228463"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456926"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685389"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913851"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317310" marR="0" indent="-317310"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1pPr>
      <a:lvl2pPr marL="2572322"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2pPr>
      <a:lvl3pPr marL="2889632"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3pPr>
      <a:lvl4pPr marL="3206941"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4pPr>
      <a:lvl5pPr marL="3524251"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5pPr>
      <a:lvl6pPr marL="3752714"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6pPr>
      <a:lvl7pPr marL="3981176"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7pPr>
      <a:lvl8pPr marL="4209639"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8pPr>
      <a:lvl9pPr marL="4438102"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9pPr>
    </p:bodyStyle>
    <p:otherStyle>
      <a:lvl1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1pPr>
      <a:lvl2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2pPr>
      <a:lvl3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3pPr>
      <a:lvl4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4pPr>
      <a:lvl5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5pPr>
      <a:lvl6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6pPr>
      <a:lvl7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7pPr>
      <a:lvl8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8pPr>
      <a:lvl9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2.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34.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oleObject" Target="../embeddings/oleObject2.bin"/><Relationship Id="rId5" Type="http://schemas.openxmlformats.org/officeDocument/2006/relationships/image" Target="../media/image33.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fornitori.mediaset.it/" TargetMode="External"/><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mailto:support.mediaset@synertrade.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hyperlink" Target="https://fornitori.mediaset.it/" TargetMode="External"/><Relationship Id="rId4" Type="http://schemas.openxmlformats.org/officeDocument/2006/relationships/hyperlink" Target="mailto:support.mediaset@synertrade.co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o 12">
            <a:extLst>
              <a:ext uri="{FF2B5EF4-FFF2-40B4-BE49-F238E27FC236}">
                <a16:creationId xmlns:a16="http://schemas.microsoft.com/office/drawing/2014/main" id="{D6EEC6C8-EC04-7593-F602-095B815A37BA}"/>
              </a:ext>
            </a:extLst>
          </p:cNvPr>
          <p:cNvGrpSpPr/>
          <p:nvPr/>
        </p:nvGrpSpPr>
        <p:grpSpPr>
          <a:xfrm>
            <a:off x="0" y="1287483"/>
            <a:ext cx="12192001" cy="4465248"/>
            <a:chOff x="0" y="1287483"/>
            <a:chExt cx="12192001" cy="4465248"/>
          </a:xfrm>
        </p:grpSpPr>
        <p:pic>
          <p:nvPicPr>
            <p:cNvPr id="6" name="Picture 2" descr="Mediaset, le novità in palinsesto per l&amp;#39;autunno 2021">
              <a:extLst>
                <a:ext uri="{FF2B5EF4-FFF2-40B4-BE49-F238E27FC236}">
                  <a16:creationId xmlns:a16="http://schemas.microsoft.com/office/drawing/2014/main" id="{5C69632A-265D-A9C3-4CEC-9CA730B9690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078" l="915" r="98079">
                          <a14:foregroundMark x1="54163" y1="230" x2="49497" y2="50000"/>
                          <a14:foregroundMark x1="49497" y1="50000" x2="49497" y2="65668"/>
                          <a14:foregroundMark x1="50981" y1="66789" x2="51660" y2="67302"/>
                          <a14:foregroundMark x1="49497" y1="65668" x2="49844" y2="65930"/>
                          <a14:foregroundMark x1="59976" y1="68216" x2="66057" y2="67281"/>
                          <a14:foregroundMark x1="59580" y1="68277" x2="59739" y2="68253"/>
                          <a14:foregroundMark x1="66057" y1="67281" x2="81655" y2="69424"/>
                          <a14:foregroundMark x1="88192" y1="69222" x2="94602" y2="66590"/>
                          <a14:foregroundMark x1="87293" y1="69591" x2="87444" y2="69529"/>
                          <a14:foregroundMark x1="94371" y1="55718" x2="94328" y2="53687"/>
                          <a14:foregroundMark x1="94602" y1="66590" x2="94431" y2="58546"/>
                          <a14:foregroundMark x1="94328" y1="53687" x2="90942" y2="40323"/>
                          <a14:foregroundMark x1="84766" y1="34808" x2="83893" y2="34028"/>
                          <a14:foregroundMark x1="90942" y1="40323" x2="89168" y2="38739"/>
                          <a14:foregroundMark x1="57288" y1="29242" x2="52333" y2="28802"/>
                          <a14:foregroundMark x1="64873" y1="29915" x2="63372" y2="29782"/>
                          <a14:foregroundMark x1="71734" y1="30524" x2="70930" y2="30453"/>
                          <a14:foregroundMark x1="52333" y1="28802" x2="50320" y2="30415"/>
                          <a14:foregroundMark x1="3111" y1="95392" x2="11070" y2="95853"/>
                          <a14:foregroundMark x1="11070" y1="95853" x2="38884" y2="81336"/>
                          <a14:foregroundMark x1="38884" y1="81336" x2="28088" y2="35945"/>
                          <a14:foregroundMark x1="28088" y1="35945" x2="9698" y2="32488"/>
                          <a14:foregroundMark x1="9698" y1="32488" x2="1555" y2="63364"/>
                          <a14:foregroundMark x1="1555" y1="63364" x2="8875" y2="97926"/>
                          <a14:foregroundMark x1="4209" y1="43318" x2="12534" y2="54378"/>
                          <a14:foregroundMark x1="12534" y1="54378" x2="5672" y2="44009"/>
                          <a14:foregroundMark x1="5672" y1="44009" x2="2379" y2="62212"/>
                          <a14:foregroundMark x1="2379" y1="62212" x2="11894" y2="68894"/>
                          <a14:foregroundMark x1="11894" y1="68894" x2="17017" y2="44700"/>
                          <a14:foregroundMark x1="17017" y1="44700" x2="8051" y2="33871"/>
                          <a14:foregroundMark x1="8051" y1="33871" x2="5398" y2="37558"/>
                          <a14:foregroundMark x1="2104" y1="33641" x2="20677" y2="22581"/>
                          <a14:foregroundMark x1="20677" y1="22581" x2="18024" y2="4378"/>
                          <a14:foregroundMark x1="18024" y1="4378" x2="1006" y2="0"/>
                          <a14:foregroundMark x1="1006" y1="0" x2="2287" y2="31567"/>
                          <a14:foregroundMark x1="2287" y1="31567" x2="19945" y2="33871"/>
                          <a14:foregroundMark x1="19945" y1="33871" x2="29094" y2="28802"/>
                          <a14:foregroundMark x1="63495" y1="30179" x2="64559" y2="30612"/>
                          <a14:foregroundMark x1="18207" y1="11751" x2="57739" y2="27837"/>
                          <a14:foregroundMark x1="82637" y1="30867" x2="97621" y2="26959"/>
                          <a14:foregroundMark x1="75667" y1="32685" x2="81501" y2="31163"/>
                          <a14:foregroundMark x1="97621" y1="26959" x2="96432" y2="8756"/>
                          <a14:foregroundMark x1="96432" y1="8756" x2="92589" y2="3226"/>
                          <a14:foregroundMark x1="92589" y1="3226" x2="59103" y2="2535"/>
                          <a14:foregroundMark x1="59103" y1="2535" x2="40073" y2="22350"/>
                          <a14:foregroundMark x1="60384" y1="87327" x2="98811" y2="68894"/>
                          <a14:foregroundMark x1="98811" y1="68894" x2="97072" y2="92857"/>
                          <a14:foregroundMark x1="97072" y1="92857" x2="93321" y2="97696"/>
                          <a14:foregroundMark x1="93321" y1="97696" x2="58829" y2="96313"/>
                          <a14:foregroundMark x1="58829" y1="96313" x2="61940" y2="87097"/>
                          <a14:foregroundMark x1="61940" y1="87097" x2="66240" y2="85945"/>
                          <a14:foregroundMark x1="66240" y1="85945" x2="66697" y2="85945"/>
                          <a14:foregroundMark x1="93913" y1="58171" x2="93962" y2="78802"/>
                          <a14:foregroundMark x1="93779" y1="2074" x2="93911" y2="57183"/>
                          <a14:foregroundMark x1="93962" y1="78802" x2="98079" y2="99078"/>
                          <a14:foregroundMark x1="98079" y1="99078" x2="98079" y2="99078"/>
                          <a14:backgroundMark x1="52333" y1="56682" x2="87740" y2="42396"/>
                          <a14:backgroundMark x1="87740" y1="42396" x2="66331" y2="57143"/>
                          <a14:backgroundMark x1="66331" y1="57143" x2="89661" y2="56221"/>
                          <a14:backgroundMark x1="89661" y1="56221" x2="62123" y2="59217"/>
                          <a14:backgroundMark x1="62123" y1="59217" x2="56542" y2="55760"/>
                          <a14:backgroundMark x1="56542" y1="55760" x2="60476" y2="59908"/>
                          <a14:backgroundMark x1="60476" y1="59908" x2="77768" y2="55991"/>
                          <a14:backgroundMark x1="77768" y1="55991" x2="87283" y2="56682"/>
                          <a14:backgroundMark x1="87283" y1="56682" x2="63129" y2="41244"/>
                          <a14:backgroundMark x1="63129" y1="41244" x2="59469" y2="47005"/>
                          <a14:backgroundMark x1="59469" y1="47005" x2="62855" y2="37097"/>
                          <a14:backgroundMark x1="62855" y1="37097" x2="66191" y2="35729"/>
                          <a14:backgroundMark x1="69691" y1="37154" x2="67246" y2="44931"/>
                          <a14:backgroundMark x1="67246" y1="44931" x2="78683" y2="36636"/>
                          <a14:backgroundMark x1="78683" y1="36636" x2="71272" y2="47465"/>
                          <a14:backgroundMark x1="71272" y1="47465" x2="80055" y2="40323"/>
                          <a14:backgroundMark x1="80055" y1="40323" x2="74382" y2="41014"/>
                          <a14:backgroundMark x1="74382" y1="41014" x2="71729" y2="38249"/>
                          <a14:backgroundMark x1="59378" y1="39631" x2="66697" y2="39631"/>
                          <a14:backgroundMark x1="66697" y1="39631" x2="54620" y2="49539"/>
                          <a14:backgroundMark x1="54620" y1="49539" x2="69625" y2="43088"/>
                          <a14:backgroundMark x1="69625" y1="43088" x2="69350" y2="39631"/>
                          <a14:backgroundMark x1="83074" y1="68894" x2="87832" y2="67281"/>
                          <a14:backgroundMark x1="87832" y1="67281" x2="92040" y2="57834"/>
                          <a14:backgroundMark x1="92040" y1="57834" x2="89296" y2="39862"/>
                          <a14:backgroundMark x1="89296" y1="39862" x2="77859" y2="37097"/>
                          <a14:backgroundMark x1="77859" y1="37097" x2="71089" y2="41935"/>
                          <a14:backgroundMark x1="71089" y1="41935" x2="75755" y2="61982"/>
                          <a14:backgroundMark x1="75755" y1="61982" x2="85087" y2="66590"/>
                          <a14:backgroundMark x1="85087" y1="66590" x2="92955" y2="62442"/>
                          <a14:backgroundMark x1="92955" y1="62442" x2="94694" y2="56912"/>
                          <a14:backgroundMark x1="62123" y1="26728" x2="58646" y2="32719"/>
                          <a14:backgroundMark x1="58646" y1="32719" x2="64227" y2="52535"/>
                          <a14:backgroundMark x1="64227" y1="52535" x2="66789" y2="37558"/>
                          <a14:backgroundMark x1="66789" y1="37558" x2="58646" y2="32028"/>
                          <a14:backgroundMark x1="58646" y1="32028" x2="55718" y2="43548"/>
                          <a14:backgroundMark x1="70357" y1="24194" x2="65691" y2="34562"/>
                          <a14:backgroundMark x1="65691" y1="34562" x2="65965" y2="45853"/>
                          <a14:backgroundMark x1="65965" y1="45853" x2="72644" y2="52765"/>
                          <a14:backgroundMark x1="72644" y1="52765" x2="75480" y2="42627"/>
                          <a14:backgroundMark x1="75480" y1="42627" x2="69625" y2="30645"/>
                          <a14:backgroundMark x1="69625" y1="30645" x2="66240" y2="31797"/>
                          <a14:backgroundMark x1="80329" y1="26728" x2="73651" y2="28802"/>
                          <a14:backgroundMark x1="73651" y1="28802" x2="73925" y2="44240"/>
                          <a14:backgroundMark x1="73925" y1="44240" x2="81519" y2="47005"/>
                          <a14:backgroundMark x1="81519" y1="47005" x2="85270" y2="40092"/>
                          <a14:backgroundMark x1="85270" y1="40092" x2="81336" y2="30184"/>
                          <a14:backgroundMark x1="81336" y1="30184" x2="76944" y2="27880"/>
                          <a14:backgroundMark x1="51876" y1="51613" x2="51784" y2="66820"/>
                          <a14:backgroundMark x1="51784" y1="66820" x2="59835" y2="67281"/>
                          <a14:backgroundMark x1="59835" y1="67281" x2="56176" y2="50461"/>
                          <a14:backgroundMark x1="56176" y1="50461" x2="52150" y2="54378"/>
                        </a14:backgroundRemoval>
                      </a14:imgEffect>
                    </a14:imgLayer>
                  </a14:imgProps>
                </a:ext>
                <a:ext uri="{28A0092B-C50C-407E-A947-70E740481C1C}">
                  <a14:useLocalDpi xmlns:a14="http://schemas.microsoft.com/office/drawing/2010/main" val="0"/>
                </a:ext>
              </a:extLst>
            </a:blip>
            <a:srcRect/>
            <a:stretch>
              <a:fillRect/>
            </a:stretch>
          </p:blipFill>
          <p:spPr bwMode="auto">
            <a:xfrm>
              <a:off x="0" y="1287483"/>
              <a:ext cx="12192000" cy="4465248"/>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4C80673B-D3F3-28DF-058A-2FF4E169D79D}"/>
                </a:ext>
              </a:extLst>
            </p:cNvPr>
            <p:cNvSpPr/>
            <p:nvPr userDrawn="1"/>
          </p:nvSpPr>
          <p:spPr bwMode="auto">
            <a:xfrm>
              <a:off x="6197601" y="1645920"/>
              <a:ext cx="5994400" cy="2895600"/>
            </a:xfrm>
            <a:prstGeom prst="rect">
              <a:avLst/>
            </a:prstGeom>
            <a:gradFill flip="none" rotWithShape="1">
              <a:gsLst>
                <a:gs pos="0">
                  <a:srgbClr val="0C1828"/>
                </a:gs>
                <a:gs pos="99000">
                  <a:srgbClr val="132031"/>
                </a:gs>
              </a:gsLst>
              <a:lin ang="16200000" scaled="1"/>
              <a:tileRect/>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l" defTabSz="866303" rtl="0" eaLnBrk="0" fontAlgn="base" latinLnBrk="0" hangingPunct="0">
                <a:lnSpc>
                  <a:spcPct val="100000"/>
                </a:lnSpc>
                <a:spcBef>
                  <a:spcPct val="0"/>
                </a:spcBef>
                <a:spcAft>
                  <a:spcPct val="0"/>
                </a:spcAft>
                <a:buClrTx/>
                <a:buSzTx/>
                <a:buFontTx/>
                <a:buNone/>
                <a:tabLst/>
                <a:defRPr/>
              </a:pPr>
              <a:endParaRPr kumimoji="0" lang="it-IT" sz="1137" b="0" i="0" u="none" strike="noStrike" kern="1200" cap="none" spc="0" normalizeH="0" baseline="0" noProof="0" dirty="0">
                <a:ln>
                  <a:noFill/>
                </a:ln>
                <a:solidFill>
                  <a:srgbClr val="000066"/>
                </a:solidFill>
                <a:effectLst/>
                <a:uLnTx/>
                <a:uFillTx/>
                <a:latin typeface="Tahoma" pitchFamily="34" charset="0"/>
                <a:cs typeface="Helvetica"/>
              </a:endParaRPr>
            </a:p>
          </p:txBody>
        </p:sp>
      </p:grpSp>
      <p:sp>
        <p:nvSpPr>
          <p:cNvPr id="11" name="Figura a mano libera: forma 10">
            <a:extLst>
              <a:ext uri="{FF2B5EF4-FFF2-40B4-BE49-F238E27FC236}">
                <a16:creationId xmlns:a16="http://schemas.microsoft.com/office/drawing/2014/main" id="{871A514A-6D2A-6E63-4646-6360285ACF35}"/>
              </a:ext>
            </a:extLst>
          </p:cNvPr>
          <p:cNvSpPr/>
          <p:nvPr/>
        </p:nvSpPr>
        <p:spPr>
          <a:xfrm>
            <a:off x="6309360" y="1280160"/>
            <a:ext cx="5872480" cy="416560"/>
          </a:xfrm>
          <a:custGeom>
            <a:avLst/>
            <a:gdLst>
              <a:gd name="connsiteX0" fmla="*/ 0 w 5872480"/>
              <a:gd name="connsiteY0" fmla="*/ 345440 h 416560"/>
              <a:gd name="connsiteX1" fmla="*/ 50800 w 5872480"/>
              <a:gd name="connsiteY1" fmla="*/ 365760 h 416560"/>
              <a:gd name="connsiteX2" fmla="*/ 1259840 w 5872480"/>
              <a:gd name="connsiteY2" fmla="*/ 10160 h 416560"/>
              <a:gd name="connsiteX3" fmla="*/ 5872480 w 5872480"/>
              <a:gd name="connsiteY3" fmla="*/ 0 h 416560"/>
              <a:gd name="connsiteX4" fmla="*/ 5852160 w 5872480"/>
              <a:gd name="connsiteY4" fmla="*/ 416560 h 416560"/>
              <a:gd name="connsiteX5" fmla="*/ 0 w 5872480"/>
              <a:gd name="connsiteY5" fmla="*/ 345440 h 41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72480" h="416560">
                <a:moveTo>
                  <a:pt x="0" y="345440"/>
                </a:moveTo>
                <a:lnTo>
                  <a:pt x="50800" y="365760"/>
                </a:lnTo>
                <a:lnTo>
                  <a:pt x="1259840" y="10160"/>
                </a:lnTo>
                <a:lnTo>
                  <a:pt x="5872480" y="0"/>
                </a:lnTo>
                <a:lnTo>
                  <a:pt x="5852160" y="416560"/>
                </a:lnTo>
                <a:lnTo>
                  <a:pt x="0" y="345440"/>
                </a:lnTo>
                <a:close/>
              </a:path>
            </a:pathLst>
          </a:custGeom>
          <a:solidFill>
            <a:srgbClr val="1320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FFFFFF"/>
              </a:solidFill>
              <a:effectLst/>
              <a:uLnTx/>
              <a:uFillTx/>
              <a:latin typeface="Helvetica"/>
              <a:cs typeface="Helvetica"/>
            </a:endParaRPr>
          </a:p>
        </p:txBody>
      </p:sp>
      <p:sp>
        <p:nvSpPr>
          <p:cNvPr id="12" name="Figura a mano libera: forma 11">
            <a:extLst>
              <a:ext uri="{FF2B5EF4-FFF2-40B4-BE49-F238E27FC236}">
                <a16:creationId xmlns:a16="http://schemas.microsoft.com/office/drawing/2014/main" id="{FF988ED1-EA52-1AA0-ED7D-4722D800F9BA}"/>
              </a:ext>
            </a:extLst>
          </p:cNvPr>
          <p:cNvSpPr/>
          <p:nvPr/>
        </p:nvSpPr>
        <p:spPr>
          <a:xfrm>
            <a:off x="5588000" y="4450080"/>
            <a:ext cx="5425440" cy="1290320"/>
          </a:xfrm>
          <a:custGeom>
            <a:avLst/>
            <a:gdLst>
              <a:gd name="connsiteX0" fmla="*/ 731520 w 5425440"/>
              <a:gd name="connsiteY0" fmla="*/ 0 h 1290320"/>
              <a:gd name="connsiteX1" fmla="*/ 0 w 5425440"/>
              <a:gd name="connsiteY1" fmla="*/ 1290320 h 1290320"/>
              <a:gd name="connsiteX2" fmla="*/ 1534160 w 5425440"/>
              <a:gd name="connsiteY2" fmla="*/ 1280160 h 1290320"/>
              <a:gd name="connsiteX3" fmla="*/ 4236720 w 5425440"/>
              <a:gd name="connsiteY3" fmla="*/ 132080 h 1290320"/>
              <a:gd name="connsiteX4" fmla="*/ 5425440 w 5425440"/>
              <a:gd name="connsiteY4" fmla="*/ 111760 h 1290320"/>
              <a:gd name="connsiteX5" fmla="*/ 731520 w 5425440"/>
              <a:gd name="connsiteY5" fmla="*/ 0 h 129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25440" h="1290320">
                <a:moveTo>
                  <a:pt x="731520" y="0"/>
                </a:moveTo>
                <a:lnTo>
                  <a:pt x="0" y="1290320"/>
                </a:lnTo>
                <a:lnTo>
                  <a:pt x="1534160" y="1280160"/>
                </a:lnTo>
                <a:lnTo>
                  <a:pt x="4236720" y="132080"/>
                </a:lnTo>
                <a:lnTo>
                  <a:pt x="5425440" y="111760"/>
                </a:lnTo>
                <a:lnTo>
                  <a:pt x="731520" y="0"/>
                </a:lnTo>
                <a:close/>
              </a:path>
            </a:pathLst>
          </a:custGeom>
          <a:solidFill>
            <a:srgbClr val="0C1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FFFFFF"/>
              </a:solidFill>
              <a:effectLst/>
              <a:uLnTx/>
              <a:uFillTx/>
              <a:latin typeface="Helvetica"/>
              <a:cs typeface="Helvetica"/>
            </a:endParaRPr>
          </a:p>
        </p:txBody>
      </p:sp>
      <p:sp>
        <p:nvSpPr>
          <p:cNvPr id="2" name="Titolo 1">
            <a:extLst>
              <a:ext uri="{FF2B5EF4-FFF2-40B4-BE49-F238E27FC236}">
                <a16:creationId xmlns:a16="http://schemas.microsoft.com/office/drawing/2014/main" id="{6DE9F229-0308-4C89-AACA-CC8C2B4103DE}"/>
              </a:ext>
            </a:extLst>
          </p:cNvPr>
          <p:cNvSpPr>
            <a:spLocks noGrp="1"/>
          </p:cNvSpPr>
          <p:nvPr>
            <p:ph type="ctrTitle"/>
          </p:nvPr>
        </p:nvSpPr>
        <p:spPr>
          <a:xfrm>
            <a:off x="6309360" y="2483325"/>
            <a:ext cx="5227112" cy="1549219"/>
          </a:xfrm>
        </p:spPr>
        <p:txBody>
          <a:bodyPr anchor="ctr">
            <a:normAutofit fontScale="90000"/>
          </a:bodyPr>
          <a:lstStyle/>
          <a:p>
            <a:pPr algn="l"/>
            <a:br>
              <a:rPr lang="es-E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s-E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User</a:t>
            </a:r>
            <a:r>
              <a:rPr lang="es-ES" sz="3600" b="1" dirty="0">
                <a:solidFill>
                  <a:schemeClr val="bg1"/>
                </a:solidFill>
                <a:latin typeface="Tahoma" panose="020B0604030504040204" pitchFamily="34" charset="0"/>
                <a:ea typeface="Tahoma" panose="020B0604030504040204" pitchFamily="34" charset="0"/>
                <a:cs typeface="Tahoma" panose="020B0604030504040204" pitchFamily="34" charset="0"/>
              </a:rPr>
              <a:t> guide:</a:t>
            </a:r>
            <a:br>
              <a:rPr lang="es-E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Registration to Mediaset supplier portal</a:t>
            </a:r>
            <a:endParaRPr lang="it-IT" sz="3600" b="1" u="sng"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Titolo 1">
            <a:extLst>
              <a:ext uri="{FF2B5EF4-FFF2-40B4-BE49-F238E27FC236}">
                <a16:creationId xmlns:a16="http://schemas.microsoft.com/office/drawing/2014/main" id="{A7C471AF-2B44-8BBD-85D4-68ADAF0A3E23}"/>
              </a:ext>
            </a:extLst>
          </p:cNvPr>
          <p:cNvSpPr txBox="1">
            <a:spLocks/>
          </p:cNvSpPr>
          <p:nvPr/>
        </p:nvSpPr>
        <p:spPr>
          <a:xfrm>
            <a:off x="9011930" y="5219899"/>
            <a:ext cx="2407901" cy="3794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sz="16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Milan, July 2026</a:t>
            </a:r>
          </a:p>
        </p:txBody>
      </p:sp>
    </p:spTree>
    <p:extLst>
      <p:ext uri="{BB962C8B-B14F-4D97-AF65-F5344CB8AC3E}">
        <p14:creationId xmlns:p14="http://schemas.microsoft.com/office/powerpoint/2010/main" val="3784033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7244A-484C-F22E-273F-CA6012EC207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9991222-7AAE-DD5B-8248-AFEA1E78DEC8}"/>
              </a:ext>
            </a:extLst>
          </p:cNvPr>
          <p:cNvPicPr>
            <a:picLocks noChangeAspect="1"/>
          </p:cNvPicPr>
          <p:nvPr/>
        </p:nvPicPr>
        <p:blipFill>
          <a:blip r:embed="rId2"/>
          <a:stretch>
            <a:fillRect/>
          </a:stretch>
        </p:blipFill>
        <p:spPr>
          <a:xfrm>
            <a:off x="1003414" y="1772468"/>
            <a:ext cx="10379378" cy="4478549"/>
          </a:xfrm>
          <a:prstGeom prst="rect">
            <a:avLst/>
          </a:prstGeom>
          <a:ln>
            <a:solidFill>
              <a:schemeClr val="tx1"/>
            </a:solidFill>
          </a:ln>
        </p:spPr>
      </p:pic>
      <p:sp>
        <p:nvSpPr>
          <p:cNvPr id="2" name="CasellaDiTesto 2">
            <a:extLst>
              <a:ext uri="{FF2B5EF4-FFF2-40B4-BE49-F238E27FC236}">
                <a16:creationId xmlns:a16="http://schemas.microsoft.com/office/drawing/2014/main" id="{3100C19F-E857-90C9-1B4A-5B6D4238917A}"/>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In the COMPANY AND CONTACT tab the supplier must enter their basic information, completing any missing information.</a:t>
            </a:r>
          </a:p>
        </p:txBody>
      </p:sp>
      <p:sp>
        <p:nvSpPr>
          <p:cNvPr id="14" name="Segnaposto numero diapositiva 1">
            <a:extLst>
              <a:ext uri="{FF2B5EF4-FFF2-40B4-BE49-F238E27FC236}">
                <a16:creationId xmlns:a16="http://schemas.microsoft.com/office/drawing/2014/main" id="{03EE80EB-B1B8-B8E9-9E3A-8A842BE447A7}"/>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38CF383B-F0A6-22BA-6673-B254D96DBCA5}"/>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Company &amp; Contact (1/4)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8" name="Rectangle 7">
            <a:extLst>
              <a:ext uri="{FF2B5EF4-FFF2-40B4-BE49-F238E27FC236}">
                <a16:creationId xmlns:a16="http://schemas.microsoft.com/office/drawing/2014/main" id="{36859923-0157-1CAA-BCF4-CDC8D12503A7}"/>
              </a:ext>
            </a:extLst>
          </p:cNvPr>
          <p:cNvSpPr/>
          <p:nvPr/>
        </p:nvSpPr>
        <p:spPr>
          <a:xfrm>
            <a:off x="8311558" y="2835831"/>
            <a:ext cx="2653621" cy="114646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97790">
              <a:spcBef>
                <a:spcPts val="295"/>
              </a:spcBef>
            </a:pPr>
            <a:r>
              <a:rPr 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1.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Check this field if you are a professional with VAT number. </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system will automatically update the page proposing dedicated field to be filled in case of </a:t>
            </a:r>
            <a:r>
              <a:rPr lang="en-US"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appication</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 by a </a:t>
            </a:r>
            <a:r>
              <a:rPr lang="en-US"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phisycal</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 person</a:t>
            </a:r>
            <a:endPar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Arrow Connector 8">
            <a:extLst>
              <a:ext uri="{FF2B5EF4-FFF2-40B4-BE49-F238E27FC236}">
                <a16:creationId xmlns:a16="http://schemas.microsoft.com/office/drawing/2014/main" id="{52EE258C-ECAE-3634-AD3C-12C971E04F68}"/>
              </a:ext>
            </a:extLst>
          </p:cNvPr>
          <p:cNvCxnSpPr>
            <a:cxnSpLocks/>
            <a:stCxn id="8" idx="1"/>
            <a:endCxn id="10" idx="3"/>
          </p:cNvCxnSpPr>
          <p:nvPr/>
        </p:nvCxnSpPr>
        <p:spPr>
          <a:xfrm flipH="1" flipV="1">
            <a:off x="5846655" y="3407568"/>
            <a:ext cx="2464903" cy="14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Rectangle: Rounded Corners 9">
            <a:extLst>
              <a:ext uri="{FF2B5EF4-FFF2-40B4-BE49-F238E27FC236}">
                <a16:creationId xmlns:a16="http://schemas.microsoft.com/office/drawing/2014/main" id="{020094F7-26B8-A931-B38D-513171230005}"/>
              </a:ext>
            </a:extLst>
          </p:cNvPr>
          <p:cNvSpPr/>
          <p:nvPr/>
        </p:nvSpPr>
        <p:spPr>
          <a:xfrm>
            <a:off x="5706162" y="3340892"/>
            <a:ext cx="140493" cy="13335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7" name="Rectangle 26">
            <a:extLst>
              <a:ext uri="{FF2B5EF4-FFF2-40B4-BE49-F238E27FC236}">
                <a16:creationId xmlns:a16="http://schemas.microsoft.com/office/drawing/2014/main" id="{0760131E-B612-1D76-B77F-B6C42734C59C}"/>
              </a:ext>
            </a:extLst>
          </p:cNvPr>
          <p:cNvSpPr/>
          <p:nvPr/>
        </p:nvSpPr>
        <p:spPr>
          <a:xfrm>
            <a:off x="8284958" y="4630705"/>
            <a:ext cx="2490134" cy="118494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97790">
              <a:lnSpc>
                <a:spcPct val="100000"/>
              </a:lnSpc>
              <a:spcBef>
                <a:spcPts val="295"/>
              </a:spcBef>
            </a:pP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2. Select the country your company belongs to or where you reside (in case of physical person)</a:t>
            </a:r>
          </a:p>
          <a:p>
            <a:pPr marL="92710" marR="97790">
              <a:lnSpc>
                <a:spcPct val="100000"/>
              </a:lnSpc>
              <a:spcBef>
                <a:spcPts val="295"/>
              </a:spcBef>
            </a:pP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Depending on the country selected , the system will automatically update the page and the field to be filled </a:t>
            </a:r>
            <a:endParaRPr kumimoji="0" lang="it-IT" sz="1000"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28" name="Straight Arrow Connector 27">
            <a:extLst>
              <a:ext uri="{FF2B5EF4-FFF2-40B4-BE49-F238E27FC236}">
                <a16:creationId xmlns:a16="http://schemas.microsoft.com/office/drawing/2014/main" id="{D29E5AB6-3AB5-94A6-DEB1-BC453D54B444}"/>
              </a:ext>
            </a:extLst>
          </p:cNvPr>
          <p:cNvCxnSpPr>
            <a:cxnSpLocks/>
            <a:stCxn id="27" idx="1"/>
            <a:endCxn id="29" idx="3"/>
          </p:cNvCxnSpPr>
          <p:nvPr/>
        </p:nvCxnSpPr>
        <p:spPr>
          <a:xfrm flipH="1" flipV="1">
            <a:off x="7502618" y="3566473"/>
            <a:ext cx="782340" cy="16567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Rectangle: Rounded Corners 28">
            <a:extLst>
              <a:ext uri="{FF2B5EF4-FFF2-40B4-BE49-F238E27FC236}">
                <a16:creationId xmlns:a16="http://schemas.microsoft.com/office/drawing/2014/main" id="{560C950A-14ED-B10A-6783-18AAE3315F60}"/>
              </a:ext>
            </a:extLst>
          </p:cNvPr>
          <p:cNvSpPr/>
          <p:nvPr/>
        </p:nvSpPr>
        <p:spPr>
          <a:xfrm>
            <a:off x="5395384" y="3499797"/>
            <a:ext cx="2107234" cy="13335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3" name="Rectangle 32">
            <a:extLst>
              <a:ext uri="{FF2B5EF4-FFF2-40B4-BE49-F238E27FC236}">
                <a16:creationId xmlns:a16="http://schemas.microsoft.com/office/drawing/2014/main" id="{AD5E1D65-FCE0-7BED-93D3-EEE4936A0A09}"/>
              </a:ext>
            </a:extLst>
          </p:cNvPr>
          <p:cNvSpPr/>
          <p:nvPr/>
        </p:nvSpPr>
        <p:spPr>
          <a:xfrm>
            <a:off x="1325662" y="3347510"/>
            <a:ext cx="2261796" cy="86177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97790">
              <a:lnSpc>
                <a:spcPct val="100000"/>
              </a:lnSpc>
              <a:spcBef>
                <a:spcPts val="295"/>
              </a:spcBef>
            </a:pPr>
            <a:r>
              <a:rPr kumimoji="0" lang="en-US"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Required fields</a:t>
            </a:r>
          </a:p>
          <a:p>
            <a:pPr marL="92710" marR="97790">
              <a:lnSpc>
                <a:spcPct val="100000"/>
              </a:lnSpc>
              <a:spcBef>
                <a:spcPts val="295"/>
              </a:spcBef>
            </a:pPr>
            <a:r>
              <a:rPr kumimoji="0" lang="en-US"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Fields marked with this </a:t>
            </a:r>
            <a:r>
              <a:rPr kumimoji="0" lang="en-US" sz="1200" b="1" i="0" u="none" strike="noStrike" cap="none" spc="0" normalizeH="0" baseline="0" dirty="0">
                <a:ln>
                  <a:noFill/>
                </a:ln>
                <a:solidFill>
                  <a:srgbClr val="FF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red line </a:t>
            </a:r>
            <a:r>
              <a:rPr kumimoji="0" lang="en-US"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must be filled out</a:t>
            </a:r>
          </a:p>
          <a:p>
            <a:pPr marL="0" marR="0" indent="0" algn="ctr" defTabSz="825500" rtl="0" fontAlgn="auto" latinLnBrk="0" hangingPunct="0">
              <a:lnSpc>
                <a:spcPct val="150000"/>
              </a:lnSpc>
              <a:spcBef>
                <a:spcPts val="0"/>
              </a:spcBef>
              <a:spcAft>
                <a:spcPts val="0"/>
              </a:spcAft>
              <a:buClrTx/>
              <a:buSzTx/>
              <a:buFontTx/>
              <a:buNone/>
              <a:tabLst/>
            </a:pP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35" name="Rectangle 34">
            <a:extLst>
              <a:ext uri="{FF2B5EF4-FFF2-40B4-BE49-F238E27FC236}">
                <a16:creationId xmlns:a16="http://schemas.microsoft.com/office/drawing/2014/main" id="{5DB1FD4D-0761-4B6F-C10E-345BEAD33174}"/>
              </a:ext>
            </a:extLst>
          </p:cNvPr>
          <p:cNvSpPr/>
          <p:nvPr/>
        </p:nvSpPr>
        <p:spPr>
          <a:xfrm>
            <a:off x="1416908" y="4798151"/>
            <a:ext cx="2261796" cy="104644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109855">
              <a:lnSpc>
                <a:spcPct val="100000"/>
              </a:lnSpc>
              <a:spcBef>
                <a:spcPts val="305"/>
              </a:spcBef>
            </a:pPr>
            <a:r>
              <a:rPr lang="it-IT" sz="1200" b="1" dirty="0">
                <a:solidFill>
                  <a:srgbClr val="1D1D1B"/>
                </a:solidFill>
                <a:latin typeface="Calibri" panose="020F0502020204030204" pitchFamily="34" charset="0"/>
                <a:ea typeface="Calibri" panose="020F0502020204030204" pitchFamily="34" charset="0"/>
                <a:cs typeface="Calibri" panose="020F0502020204030204" pitchFamily="34" charset="0"/>
              </a:rPr>
              <a:t>3. </a:t>
            </a:r>
            <a:r>
              <a:rPr lang="en-US" sz="1200" b="1" dirty="0">
                <a:solidFill>
                  <a:srgbClr val="1D1D1B"/>
                </a:solidFill>
                <a:latin typeface="Calibri" panose="020F0502020204030204" pitchFamily="34" charset="0"/>
                <a:ea typeface="Calibri" panose="020F0502020204030204" pitchFamily="34" charset="0"/>
                <a:cs typeface="Calibri" panose="020F0502020204030204" pitchFamily="34" charset="0"/>
              </a:rPr>
              <a:t>Enter here the e-mail address </a:t>
            </a:r>
            <a:r>
              <a:rPr lang="en-US" sz="1200" dirty="0">
                <a:solidFill>
                  <a:srgbClr val="1D1D1B"/>
                </a:solidFill>
                <a:latin typeface="Calibri" panose="020F0502020204030204" pitchFamily="34" charset="0"/>
                <a:ea typeface="Calibri" panose="020F0502020204030204" pitchFamily="34" charset="0"/>
                <a:cs typeface="Calibri" panose="020F0502020204030204" pitchFamily="34" charset="0"/>
              </a:rPr>
              <a:t>you want to use for receiving any purchase order sent by Mediaset</a:t>
            </a:r>
          </a:p>
          <a:p>
            <a:pPr marL="90805" marR="109855">
              <a:lnSpc>
                <a:spcPct val="100000"/>
              </a:lnSpc>
              <a:spcBef>
                <a:spcPts val="305"/>
              </a:spcBef>
            </a:pPr>
            <a:endParaRPr lang="it-IT" sz="1200" dirty="0">
              <a:latin typeface="Calibri"/>
              <a:cs typeface="Calibri"/>
            </a:endParaRPr>
          </a:p>
          <a:p>
            <a:pPr marL="0" marR="0" indent="0" algn="ctr" defTabSz="825500" rtl="0" fontAlgn="auto" latinLnBrk="0" hangingPunct="0">
              <a:lnSpc>
                <a:spcPct val="150000"/>
              </a:lnSpc>
              <a:spcBef>
                <a:spcPts val="0"/>
              </a:spcBef>
              <a:spcAft>
                <a:spcPts val="0"/>
              </a:spcAft>
              <a:buClrTx/>
              <a:buSzTx/>
              <a:buFontTx/>
              <a:buNone/>
              <a:tabLst/>
            </a:pP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6" name="Straight Arrow Connector 35">
            <a:extLst>
              <a:ext uri="{FF2B5EF4-FFF2-40B4-BE49-F238E27FC236}">
                <a16:creationId xmlns:a16="http://schemas.microsoft.com/office/drawing/2014/main" id="{FCE0AB39-3BEF-0909-CB1C-BA563DB2A9C4}"/>
              </a:ext>
            </a:extLst>
          </p:cNvPr>
          <p:cNvCxnSpPr>
            <a:cxnSpLocks/>
            <a:stCxn id="35" idx="3"/>
            <a:endCxn id="39" idx="1"/>
          </p:cNvCxnSpPr>
          <p:nvPr/>
        </p:nvCxnSpPr>
        <p:spPr>
          <a:xfrm flipV="1">
            <a:off x="3678704" y="4725157"/>
            <a:ext cx="1781504" cy="4895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9" name="Rectangle: Rounded Corners 38">
            <a:extLst>
              <a:ext uri="{FF2B5EF4-FFF2-40B4-BE49-F238E27FC236}">
                <a16:creationId xmlns:a16="http://schemas.microsoft.com/office/drawing/2014/main" id="{E95E0609-6E0A-BF2B-80FE-9A1229F7B463}"/>
              </a:ext>
            </a:extLst>
          </p:cNvPr>
          <p:cNvSpPr/>
          <p:nvPr/>
        </p:nvSpPr>
        <p:spPr>
          <a:xfrm>
            <a:off x="5460208" y="4632927"/>
            <a:ext cx="2107234" cy="18446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1751405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4CDFA-8240-71FC-DB14-5FCF02FAC92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DED3DFB-8BA6-19A4-DA1A-962ED60B0DE3}"/>
              </a:ext>
            </a:extLst>
          </p:cNvPr>
          <p:cNvPicPr>
            <a:picLocks noChangeAspect="1"/>
          </p:cNvPicPr>
          <p:nvPr/>
        </p:nvPicPr>
        <p:blipFill>
          <a:blip r:embed="rId2"/>
          <a:stretch>
            <a:fillRect/>
          </a:stretch>
        </p:blipFill>
        <p:spPr>
          <a:xfrm>
            <a:off x="4413424" y="4151869"/>
            <a:ext cx="3038052" cy="2233862"/>
          </a:xfrm>
          <a:prstGeom prst="rect">
            <a:avLst/>
          </a:prstGeom>
          <a:ln>
            <a:solidFill>
              <a:schemeClr val="tx1"/>
            </a:solidFill>
          </a:ln>
        </p:spPr>
      </p:pic>
      <p:sp>
        <p:nvSpPr>
          <p:cNvPr id="2" name="CasellaDiTesto 2">
            <a:extLst>
              <a:ext uri="{FF2B5EF4-FFF2-40B4-BE49-F238E27FC236}">
                <a16:creationId xmlns:a16="http://schemas.microsoft.com/office/drawing/2014/main" id="{3D2A03A6-F97B-DBA9-7BC1-D5D38C54A84B}"/>
              </a:ext>
            </a:extLst>
          </p:cNvPr>
          <p:cNvSpPr txBox="1"/>
          <p:nvPr/>
        </p:nvSpPr>
        <p:spPr>
          <a:xfrm>
            <a:off x="443310" y="598838"/>
            <a:ext cx="11453222" cy="10034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SECTION TAX DATA AND CURRENCY</a:t>
            </a:r>
          </a:p>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In this section, you are required to provide the company's/individual's tax information. The mandatory nature of the fields varies depending on the nature of the applicant.</a:t>
            </a:r>
            <a:endPar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3" name="CasellaDiTesto 2">
            <a:extLst>
              <a:ext uri="{FF2B5EF4-FFF2-40B4-BE49-F238E27FC236}">
                <a16:creationId xmlns:a16="http://schemas.microsoft.com/office/drawing/2014/main" id="{97F2CC3B-7857-ABCE-599E-8A368520B0D2}"/>
              </a:ext>
            </a:extLst>
          </p:cNvPr>
          <p:cNvSpPr txBox="1"/>
          <p:nvPr/>
        </p:nvSpPr>
        <p:spPr>
          <a:xfrm>
            <a:off x="443310" y="3498581"/>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SECTION CONTACT PERSON DATA</a:t>
            </a:r>
          </a:p>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To be filled in with your personal/company data, which will be used to generate the system user </a:t>
            </a:r>
            <a:r>
              <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a:t>
            </a:r>
          </a:p>
        </p:txBody>
      </p:sp>
      <p:sp>
        <p:nvSpPr>
          <p:cNvPr id="15" name="Segnaposto numero diapositiva 1">
            <a:extLst>
              <a:ext uri="{FF2B5EF4-FFF2-40B4-BE49-F238E27FC236}">
                <a16:creationId xmlns:a16="http://schemas.microsoft.com/office/drawing/2014/main" id="{3A1906F1-B757-738C-A339-C0E19D3D93DD}"/>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pSp>
        <p:nvGrpSpPr>
          <p:cNvPr id="22" name="Group 21">
            <a:extLst>
              <a:ext uri="{FF2B5EF4-FFF2-40B4-BE49-F238E27FC236}">
                <a16:creationId xmlns:a16="http://schemas.microsoft.com/office/drawing/2014/main" id="{3AB97F3F-A21D-0C82-549D-1E5E50219E7C}"/>
              </a:ext>
            </a:extLst>
          </p:cNvPr>
          <p:cNvGrpSpPr/>
          <p:nvPr/>
        </p:nvGrpSpPr>
        <p:grpSpPr>
          <a:xfrm>
            <a:off x="2956392" y="1799434"/>
            <a:ext cx="6279215" cy="228899"/>
            <a:chOff x="3602035" y="1731459"/>
            <a:chExt cx="6279215" cy="228899"/>
          </a:xfrm>
        </p:grpSpPr>
        <p:sp>
          <p:nvSpPr>
            <p:cNvPr id="18" name="Google Shape;308;p11">
              <a:extLst>
                <a:ext uri="{FF2B5EF4-FFF2-40B4-BE49-F238E27FC236}">
                  <a16:creationId xmlns:a16="http://schemas.microsoft.com/office/drawing/2014/main" id="{A057980C-CA4A-ACEC-5D0B-1502FC9F091D}"/>
                </a:ext>
              </a:extLst>
            </p:cNvPr>
            <p:cNvSpPr txBox="1"/>
            <p:nvPr/>
          </p:nvSpPr>
          <p:spPr>
            <a:xfrm>
              <a:off x="7702087" y="1731459"/>
              <a:ext cx="2179163" cy="228899"/>
            </a:xfrm>
            <a:prstGeom prst="rect">
              <a:avLst/>
            </a:prstGeom>
            <a:noFill/>
            <a:ln>
              <a:noFill/>
            </a:ln>
          </p:spPr>
          <p:txBody>
            <a:bodyPr spcFirstLastPara="1" wrap="square" lIns="0" tIns="13325" rIns="0" bIns="0" anchor="ctr" anchorCtr="0">
              <a:spAutoFit/>
            </a:bodyPr>
            <a:lstStyle/>
            <a:p>
              <a:pPr marL="12700" lvl="0"/>
              <a:r>
                <a:rPr lang="en-US" sz="1400" b="1" i="1" dirty="0">
                  <a:latin typeface="Calibri"/>
                  <a:ea typeface="Calibri"/>
                  <a:cs typeface="Calibri"/>
                  <a:sym typeface="Calibri"/>
                </a:rPr>
                <a:t>Natural person (Italian Case)</a:t>
              </a:r>
              <a:endParaRPr sz="1400" b="1" dirty="0">
                <a:latin typeface="Calibri"/>
                <a:ea typeface="Calibri"/>
                <a:cs typeface="Calibri"/>
                <a:sym typeface="Calibri"/>
              </a:endParaRPr>
            </a:p>
          </p:txBody>
        </p:sp>
        <p:sp>
          <p:nvSpPr>
            <p:cNvPr id="19" name="Google Shape;308;p11">
              <a:extLst>
                <a:ext uri="{FF2B5EF4-FFF2-40B4-BE49-F238E27FC236}">
                  <a16:creationId xmlns:a16="http://schemas.microsoft.com/office/drawing/2014/main" id="{A2FA7C02-AF33-1774-00BE-0E5BD0D4CDE3}"/>
                </a:ext>
              </a:extLst>
            </p:cNvPr>
            <p:cNvSpPr txBox="1"/>
            <p:nvPr/>
          </p:nvSpPr>
          <p:spPr>
            <a:xfrm>
              <a:off x="3602035" y="1731459"/>
              <a:ext cx="2655921" cy="228899"/>
            </a:xfrm>
            <a:prstGeom prst="rect">
              <a:avLst/>
            </a:prstGeom>
            <a:noFill/>
            <a:ln>
              <a:noFill/>
            </a:ln>
          </p:spPr>
          <p:txBody>
            <a:bodyPr spcFirstLastPara="1" wrap="square" lIns="0" tIns="13325" rIns="0" bIns="0" anchor="ctr" anchorCtr="0">
              <a:spAutoFit/>
            </a:bodyPr>
            <a:lstStyle/>
            <a:p>
              <a:pPr marL="12700" lvl="0" indent="0" algn="l" rtl="0">
                <a:lnSpc>
                  <a:spcPct val="100000"/>
                </a:lnSpc>
                <a:spcBef>
                  <a:spcPts val="0"/>
                </a:spcBef>
                <a:spcAft>
                  <a:spcPts val="0"/>
                </a:spcAft>
                <a:buNone/>
              </a:pPr>
              <a:r>
                <a:rPr lang="en-US" sz="1400" b="1" i="1" dirty="0">
                  <a:latin typeface="Calibri"/>
                  <a:ea typeface="Calibri"/>
                  <a:cs typeface="Calibri"/>
                  <a:sym typeface="Calibri"/>
                </a:rPr>
                <a:t>Legal Person (Italian Case)</a:t>
              </a:r>
              <a:endParaRPr sz="1400" b="1" dirty="0">
                <a:latin typeface="Calibri"/>
                <a:ea typeface="Calibri"/>
                <a:cs typeface="Calibri"/>
                <a:sym typeface="Calibri"/>
              </a:endParaRPr>
            </a:p>
          </p:txBody>
        </p:sp>
      </p:grpSp>
      <p:sp>
        <p:nvSpPr>
          <p:cNvPr id="16" name="TextBox 15">
            <a:extLst>
              <a:ext uri="{FF2B5EF4-FFF2-40B4-BE49-F238E27FC236}">
                <a16:creationId xmlns:a16="http://schemas.microsoft.com/office/drawing/2014/main" id="{C776E008-50AF-87D3-D5CA-D7CC48A94614}"/>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Company &amp; Contact (2/4)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23" name="Rectangle 22">
            <a:extLst>
              <a:ext uri="{FF2B5EF4-FFF2-40B4-BE49-F238E27FC236}">
                <a16:creationId xmlns:a16="http://schemas.microsoft.com/office/drawing/2014/main" id="{9546B25B-12BA-9175-C41B-95383D2043FE}"/>
              </a:ext>
            </a:extLst>
          </p:cNvPr>
          <p:cNvSpPr/>
          <p:nvPr/>
        </p:nvSpPr>
        <p:spPr>
          <a:xfrm>
            <a:off x="694596" y="4351322"/>
            <a:ext cx="2620104" cy="103874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109855">
              <a:lnSpc>
                <a:spcPct val="100000"/>
              </a:lnSpc>
              <a:spcBef>
                <a:spcPts val="305"/>
              </a:spcBef>
            </a:pPr>
            <a:r>
              <a:rPr lang="en-US" sz="1200" b="1" dirty="0">
                <a:solidFill>
                  <a:srgbClr val="1D1D1B"/>
                </a:solidFill>
                <a:latin typeface="Calibri"/>
                <a:cs typeface="Calibri"/>
              </a:rPr>
              <a:t>This field cannot be edited by the user</a:t>
            </a:r>
          </a:p>
          <a:p>
            <a:pPr marL="90805" marR="109855">
              <a:lnSpc>
                <a:spcPct val="100000"/>
              </a:lnSpc>
              <a:spcBef>
                <a:spcPts val="305"/>
              </a:spcBef>
            </a:pPr>
            <a:endParaRPr lang="en-US" sz="1200" b="1" dirty="0">
              <a:solidFill>
                <a:srgbClr val="1D1D1B"/>
              </a:solidFill>
              <a:latin typeface="Calibri"/>
              <a:cs typeface="Calibri"/>
            </a:endParaRPr>
          </a:p>
          <a:p>
            <a:pPr marL="90805" marR="109855">
              <a:lnSpc>
                <a:spcPct val="100000"/>
              </a:lnSpc>
              <a:spcBef>
                <a:spcPts val="305"/>
              </a:spcBef>
            </a:pPr>
            <a:r>
              <a:rPr lang="en-US" sz="1200" dirty="0">
                <a:solidFill>
                  <a:srgbClr val="1D1D1B"/>
                </a:solidFill>
                <a:latin typeface="Calibri"/>
                <a:cs typeface="Calibri"/>
              </a:rPr>
              <a:t>This field is populated by the system upon saving.</a:t>
            </a:r>
            <a:endParaRPr kumimoji="0" lang="it-IT" sz="1000"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24" name="Straight Arrow Connector 23">
            <a:extLst>
              <a:ext uri="{FF2B5EF4-FFF2-40B4-BE49-F238E27FC236}">
                <a16:creationId xmlns:a16="http://schemas.microsoft.com/office/drawing/2014/main" id="{840ED071-8699-8D24-E3F2-BE25ED004EF6}"/>
              </a:ext>
            </a:extLst>
          </p:cNvPr>
          <p:cNvCxnSpPr>
            <a:cxnSpLocks/>
            <a:stCxn id="23" idx="3"/>
          </p:cNvCxnSpPr>
          <p:nvPr/>
        </p:nvCxnSpPr>
        <p:spPr>
          <a:xfrm>
            <a:off x="3314700" y="4870695"/>
            <a:ext cx="1596134" cy="10013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Rectangle: Rounded Corners 24">
            <a:extLst>
              <a:ext uri="{FF2B5EF4-FFF2-40B4-BE49-F238E27FC236}">
                <a16:creationId xmlns:a16="http://schemas.microsoft.com/office/drawing/2014/main" id="{66D4F8AE-6CBA-B293-3F7A-38C052C10AC8}"/>
              </a:ext>
            </a:extLst>
          </p:cNvPr>
          <p:cNvSpPr/>
          <p:nvPr/>
        </p:nvSpPr>
        <p:spPr>
          <a:xfrm>
            <a:off x="4899804" y="4988332"/>
            <a:ext cx="2471251" cy="19236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8" name="Rectangle 27">
            <a:extLst>
              <a:ext uri="{FF2B5EF4-FFF2-40B4-BE49-F238E27FC236}">
                <a16:creationId xmlns:a16="http://schemas.microsoft.com/office/drawing/2014/main" id="{48093866-AAC6-0114-13C7-EABE3D2341AD}"/>
              </a:ext>
            </a:extLst>
          </p:cNvPr>
          <p:cNvSpPr/>
          <p:nvPr/>
        </p:nvSpPr>
        <p:spPr>
          <a:xfrm>
            <a:off x="8235803" y="4792124"/>
            <a:ext cx="2261796"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70815">
              <a:lnSpc>
                <a:spcPct val="100000"/>
              </a:lnSpc>
              <a:spcBef>
                <a:spcPts val="305"/>
              </a:spcBef>
            </a:pPr>
            <a:r>
              <a:rPr lang="en-US" sz="1200" dirty="0">
                <a:solidFill>
                  <a:srgbClr val="1D1D1B"/>
                </a:solidFill>
                <a:latin typeface="Calibri"/>
                <a:cs typeface="Calibri"/>
              </a:rPr>
              <a:t>1. Enter your work email address </a:t>
            </a:r>
            <a:r>
              <a:rPr lang="en-US" sz="1200" b="1" dirty="0">
                <a:solidFill>
                  <a:srgbClr val="1D1D1B"/>
                </a:solidFill>
                <a:latin typeface="Calibri"/>
                <a:cs typeface="Calibri"/>
              </a:rPr>
              <a:t>(if a professional</a:t>
            </a:r>
            <a:r>
              <a:rPr lang="en-US" sz="1200" dirty="0">
                <a:solidFill>
                  <a:srgbClr val="1D1D1B"/>
                </a:solidFill>
                <a:latin typeface="Calibri"/>
                <a:cs typeface="Calibri"/>
              </a:rPr>
              <a:t>) or your company email address (if applying </a:t>
            </a:r>
            <a:r>
              <a:rPr lang="en-US" sz="1200" b="1" dirty="0">
                <a:solidFill>
                  <a:srgbClr val="1D1D1B"/>
                </a:solidFill>
                <a:latin typeface="Calibri"/>
                <a:cs typeface="Calibri"/>
              </a:rPr>
              <a:t>for a company</a:t>
            </a:r>
            <a:r>
              <a:rPr lang="en-US" sz="1200" dirty="0">
                <a:solidFill>
                  <a:srgbClr val="1D1D1B"/>
                </a:solidFill>
                <a:latin typeface="Calibri"/>
                <a:cs typeface="Calibri"/>
              </a:rPr>
              <a:t>)</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29" name="Straight Arrow Connector 28">
            <a:extLst>
              <a:ext uri="{FF2B5EF4-FFF2-40B4-BE49-F238E27FC236}">
                <a16:creationId xmlns:a16="http://schemas.microsoft.com/office/drawing/2014/main" id="{0AD8A7D4-BE12-4747-2A0A-C7A2237AA50D}"/>
              </a:ext>
            </a:extLst>
          </p:cNvPr>
          <p:cNvCxnSpPr>
            <a:cxnSpLocks/>
            <a:stCxn id="28" idx="1"/>
            <a:endCxn id="30" idx="3"/>
          </p:cNvCxnSpPr>
          <p:nvPr/>
        </p:nvCxnSpPr>
        <p:spPr>
          <a:xfrm flipH="1">
            <a:off x="7371055" y="5180692"/>
            <a:ext cx="864748" cy="1179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Rectangle: Rounded Corners 29">
            <a:extLst>
              <a:ext uri="{FF2B5EF4-FFF2-40B4-BE49-F238E27FC236}">
                <a16:creationId xmlns:a16="http://schemas.microsoft.com/office/drawing/2014/main" id="{5CB414FC-6AAC-3693-3EA7-60D3A7C7AEC8}"/>
              </a:ext>
            </a:extLst>
          </p:cNvPr>
          <p:cNvSpPr/>
          <p:nvPr/>
        </p:nvSpPr>
        <p:spPr>
          <a:xfrm>
            <a:off x="4805363" y="5198198"/>
            <a:ext cx="2565692" cy="20078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5" name="Rectangle 34">
            <a:extLst>
              <a:ext uri="{FF2B5EF4-FFF2-40B4-BE49-F238E27FC236}">
                <a16:creationId xmlns:a16="http://schemas.microsoft.com/office/drawing/2014/main" id="{2915880A-1CAE-FF14-4A0C-DC84A4816EB7}"/>
              </a:ext>
            </a:extLst>
          </p:cNvPr>
          <p:cNvSpPr/>
          <p:nvPr/>
        </p:nvSpPr>
        <p:spPr>
          <a:xfrm>
            <a:off x="1054656" y="5666692"/>
            <a:ext cx="2261796"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2. Enter the company name or surname (if a natural person) </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6" name="Straight Arrow Connector 35">
            <a:extLst>
              <a:ext uri="{FF2B5EF4-FFF2-40B4-BE49-F238E27FC236}">
                <a16:creationId xmlns:a16="http://schemas.microsoft.com/office/drawing/2014/main" id="{24E79BB8-843F-6D9B-6966-361F3D2C8996}"/>
              </a:ext>
            </a:extLst>
          </p:cNvPr>
          <p:cNvCxnSpPr>
            <a:cxnSpLocks/>
            <a:stCxn id="35" idx="3"/>
            <a:endCxn id="37" idx="1"/>
          </p:cNvCxnSpPr>
          <p:nvPr/>
        </p:nvCxnSpPr>
        <p:spPr>
          <a:xfrm>
            <a:off x="3316452" y="5962927"/>
            <a:ext cx="1583351" cy="642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72D27C4F-9656-025D-C7B4-57CBB404289B}"/>
              </a:ext>
            </a:extLst>
          </p:cNvPr>
          <p:cNvSpPr/>
          <p:nvPr/>
        </p:nvSpPr>
        <p:spPr>
          <a:xfrm>
            <a:off x="4899803" y="5930987"/>
            <a:ext cx="2471251" cy="19236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5" name="Picture 4">
            <a:extLst>
              <a:ext uri="{FF2B5EF4-FFF2-40B4-BE49-F238E27FC236}">
                <a16:creationId xmlns:a16="http://schemas.microsoft.com/office/drawing/2014/main" id="{39F453B8-6B5C-9EB1-5C46-3CF88894DE68}"/>
              </a:ext>
            </a:extLst>
          </p:cNvPr>
          <p:cNvPicPr>
            <a:picLocks noChangeAspect="1"/>
          </p:cNvPicPr>
          <p:nvPr/>
        </p:nvPicPr>
        <p:blipFill>
          <a:blip r:embed="rId3"/>
          <a:stretch>
            <a:fillRect/>
          </a:stretch>
        </p:blipFill>
        <p:spPr>
          <a:xfrm>
            <a:off x="2402052" y="2125447"/>
            <a:ext cx="2864631" cy="1143588"/>
          </a:xfrm>
          <a:prstGeom prst="rect">
            <a:avLst/>
          </a:prstGeom>
          <a:ln>
            <a:solidFill>
              <a:schemeClr val="tx1"/>
            </a:solidFill>
          </a:ln>
        </p:spPr>
      </p:pic>
      <p:pic>
        <p:nvPicPr>
          <p:cNvPr id="7" name="Picture 6">
            <a:extLst>
              <a:ext uri="{FF2B5EF4-FFF2-40B4-BE49-F238E27FC236}">
                <a16:creationId xmlns:a16="http://schemas.microsoft.com/office/drawing/2014/main" id="{700A28E8-B1AB-095F-8FEC-98D501E59F39}"/>
              </a:ext>
            </a:extLst>
          </p:cNvPr>
          <p:cNvPicPr>
            <a:picLocks noChangeAspect="1"/>
          </p:cNvPicPr>
          <p:nvPr/>
        </p:nvPicPr>
        <p:blipFill>
          <a:blip r:embed="rId4"/>
          <a:stretch>
            <a:fillRect/>
          </a:stretch>
        </p:blipFill>
        <p:spPr>
          <a:xfrm>
            <a:off x="6611326" y="2249639"/>
            <a:ext cx="2864631" cy="1071584"/>
          </a:xfrm>
          <a:prstGeom prst="rect">
            <a:avLst/>
          </a:prstGeom>
          <a:ln>
            <a:solidFill>
              <a:schemeClr val="tx1"/>
            </a:solidFill>
          </a:ln>
        </p:spPr>
      </p:pic>
    </p:spTree>
    <p:extLst>
      <p:ext uri="{BB962C8B-B14F-4D97-AF65-F5344CB8AC3E}">
        <p14:creationId xmlns:p14="http://schemas.microsoft.com/office/powerpoint/2010/main" val="327305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95016-B3AF-73D1-5F2C-B10FF6485C2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4B81A1C-A20F-9A5F-5AFB-8EE85A14AFE3}"/>
              </a:ext>
            </a:extLst>
          </p:cNvPr>
          <p:cNvPicPr>
            <a:picLocks noChangeAspect="1"/>
          </p:cNvPicPr>
          <p:nvPr/>
        </p:nvPicPr>
        <p:blipFill>
          <a:blip r:embed="rId2"/>
          <a:srcRect r="7969"/>
          <a:stretch>
            <a:fillRect/>
          </a:stretch>
        </p:blipFill>
        <p:spPr>
          <a:xfrm>
            <a:off x="443310" y="1254574"/>
            <a:ext cx="11220450" cy="1081204"/>
          </a:xfrm>
          <a:prstGeom prst="rect">
            <a:avLst/>
          </a:prstGeom>
          <a:ln>
            <a:solidFill>
              <a:schemeClr val="tx1"/>
            </a:solidFill>
          </a:ln>
        </p:spPr>
      </p:pic>
      <p:sp>
        <p:nvSpPr>
          <p:cNvPr id="2" name="CasellaDiTesto 2">
            <a:extLst>
              <a:ext uri="{FF2B5EF4-FFF2-40B4-BE49-F238E27FC236}">
                <a16:creationId xmlns:a16="http://schemas.microsoft.com/office/drawing/2014/main" id="{2717AC77-E1AD-28C5-DC5F-54E32D016018}"/>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Helpful information for completing the form:</a:t>
            </a:r>
            <a:endPar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4" name="CasellaDiTesto 2">
            <a:extLst>
              <a:ext uri="{FF2B5EF4-FFF2-40B4-BE49-F238E27FC236}">
                <a16:creationId xmlns:a16="http://schemas.microsoft.com/office/drawing/2014/main" id="{C6121FBB-C046-F5C1-8DA8-25C214790F6B}"/>
              </a:ext>
            </a:extLst>
          </p:cNvPr>
          <p:cNvSpPr txBox="1"/>
          <p:nvPr/>
        </p:nvSpPr>
        <p:spPr>
          <a:xfrm>
            <a:off x="454384" y="2993832"/>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Filling in date </a:t>
            </a:r>
            <a:r>
              <a:rPr lang="es-ES" sz="1400" dirty="0" err="1">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fields</a:t>
            </a: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a:t>
            </a:r>
            <a:endPar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6" name="Segnaposto numero diapositiva 1">
            <a:extLst>
              <a:ext uri="{FF2B5EF4-FFF2-40B4-BE49-F238E27FC236}">
                <a16:creationId xmlns:a16="http://schemas.microsoft.com/office/drawing/2014/main" id="{0D27D598-ECE2-0D74-2800-C07722057948}"/>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pSp>
        <p:nvGrpSpPr>
          <p:cNvPr id="17" name="Group 16">
            <a:extLst>
              <a:ext uri="{FF2B5EF4-FFF2-40B4-BE49-F238E27FC236}">
                <a16:creationId xmlns:a16="http://schemas.microsoft.com/office/drawing/2014/main" id="{0219EC91-0FE5-67C7-86F5-9D32496C4C58}"/>
              </a:ext>
            </a:extLst>
          </p:cNvPr>
          <p:cNvGrpSpPr/>
          <p:nvPr/>
        </p:nvGrpSpPr>
        <p:grpSpPr>
          <a:xfrm>
            <a:off x="443310" y="3518564"/>
            <a:ext cx="10956132" cy="1823280"/>
            <a:chOff x="-3968" y="4083449"/>
            <a:chExt cx="12192000" cy="2105671"/>
          </a:xfrm>
        </p:grpSpPr>
        <p:pic>
          <p:nvPicPr>
            <p:cNvPr id="11" name="Picture 10">
              <a:extLst>
                <a:ext uri="{FF2B5EF4-FFF2-40B4-BE49-F238E27FC236}">
                  <a16:creationId xmlns:a16="http://schemas.microsoft.com/office/drawing/2014/main" id="{CE83018A-D139-3BD1-0190-BE66F929E4F8}"/>
                </a:ext>
              </a:extLst>
            </p:cNvPr>
            <p:cNvPicPr>
              <a:picLocks noChangeAspect="1"/>
            </p:cNvPicPr>
            <p:nvPr/>
          </p:nvPicPr>
          <p:blipFill>
            <a:blip r:embed="rId3"/>
            <a:stretch>
              <a:fillRect/>
            </a:stretch>
          </p:blipFill>
          <p:spPr>
            <a:xfrm>
              <a:off x="-3968" y="4083449"/>
              <a:ext cx="12192000" cy="2105671"/>
            </a:xfrm>
            <a:prstGeom prst="rect">
              <a:avLst/>
            </a:prstGeom>
          </p:spPr>
        </p:pic>
        <p:sp>
          <p:nvSpPr>
            <p:cNvPr id="10" name="Google Shape;371;p12">
              <a:extLst>
                <a:ext uri="{FF2B5EF4-FFF2-40B4-BE49-F238E27FC236}">
                  <a16:creationId xmlns:a16="http://schemas.microsoft.com/office/drawing/2014/main" id="{D6DB8252-1ABE-6EFE-4418-E7D8FF1EACC4}"/>
                </a:ext>
              </a:extLst>
            </p:cNvPr>
            <p:cNvSpPr txBox="1"/>
            <p:nvPr/>
          </p:nvSpPr>
          <p:spPr>
            <a:xfrm>
              <a:off x="9398981" y="5085087"/>
              <a:ext cx="1218653" cy="289540"/>
            </a:xfrm>
            <a:prstGeom prst="rect">
              <a:avLst/>
            </a:prstGeom>
            <a:solidFill>
              <a:srgbClr val="FFFFFF"/>
            </a:solidFill>
            <a:ln>
              <a:noFill/>
            </a:ln>
          </p:spPr>
          <p:txBody>
            <a:bodyPr spcFirstLastPara="1" wrap="square" lIns="0" tIns="34925" rIns="0" bIns="0" anchor="t" anchorCtr="0">
              <a:spAutoFit/>
            </a:bodyPr>
            <a:lstStyle/>
            <a:p>
              <a:pPr marL="92710" lvl="0" indent="0" algn="l" rtl="0">
                <a:lnSpc>
                  <a:spcPct val="100000"/>
                </a:lnSpc>
                <a:spcBef>
                  <a:spcPts val="0"/>
                </a:spcBef>
                <a:spcAft>
                  <a:spcPts val="0"/>
                </a:spcAft>
                <a:buNone/>
              </a:pPr>
              <a:r>
                <a:rPr lang="en-US" sz="1400" b="1" dirty="0">
                  <a:latin typeface="Calibri"/>
                  <a:ea typeface="Calibri"/>
                  <a:cs typeface="Calibri"/>
                  <a:sym typeface="Calibri"/>
                </a:rPr>
                <a:t>Birth Date</a:t>
              </a:r>
              <a:endParaRPr sz="1400" b="1" dirty="0">
                <a:latin typeface="Calibri"/>
                <a:ea typeface="Calibri"/>
                <a:cs typeface="Calibri"/>
                <a:sym typeface="Calibri"/>
              </a:endParaRPr>
            </a:p>
          </p:txBody>
        </p:sp>
      </p:grpSp>
      <p:sp>
        <p:nvSpPr>
          <p:cNvPr id="18" name="TextBox 17">
            <a:extLst>
              <a:ext uri="{FF2B5EF4-FFF2-40B4-BE49-F238E27FC236}">
                <a16:creationId xmlns:a16="http://schemas.microsoft.com/office/drawing/2014/main" id="{0761DD1C-AB3E-E180-0410-E19D130F117A}"/>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Company &amp; Contact (3/4)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21" name="Rectangle 20">
            <a:extLst>
              <a:ext uri="{FF2B5EF4-FFF2-40B4-BE49-F238E27FC236}">
                <a16:creationId xmlns:a16="http://schemas.microsoft.com/office/drawing/2014/main" id="{E5A4B180-B5DA-BD23-E4F8-0C98027D9ABF}"/>
              </a:ext>
            </a:extLst>
          </p:cNvPr>
          <p:cNvSpPr/>
          <p:nvPr/>
        </p:nvSpPr>
        <p:spPr>
          <a:xfrm>
            <a:off x="6356203" y="1114455"/>
            <a:ext cx="2743534"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258445" algn="ctr">
              <a:lnSpc>
                <a:spcPct val="100000"/>
              </a:lnSpc>
              <a:spcBef>
                <a:spcPts val="295"/>
              </a:spcBef>
            </a:pPr>
            <a:r>
              <a:rPr lang="en-US" sz="1200" b="1" dirty="0">
                <a:solidFill>
                  <a:srgbClr val="1D1D1B"/>
                </a:solidFill>
                <a:latin typeface="Calibri"/>
                <a:cs typeface="Calibri"/>
              </a:rPr>
              <a:t>At the beginning of each tab there is an indication on how to fill in the data</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6" name="Google Shape;371;p12">
            <a:extLst>
              <a:ext uri="{FF2B5EF4-FFF2-40B4-BE49-F238E27FC236}">
                <a16:creationId xmlns:a16="http://schemas.microsoft.com/office/drawing/2014/main" id="{14BB8B06-1FA2-DAF7-C6E7-6B4C0451D1EA}"/>
              </a:ext>
            </a:extLst>
          </p:cNvPr>
          <p:cNvSpPr txBox="1"/>
          <p:nvPr/>
        </p:nvSpPr>
        <p:spPr>
          <a:xfrm>
            <a:off x="4168699" y="3820850"/>
            <a:ext cx="1231976" cy="466153"/>
          </a:xfrm>
          <a:prstGeom prst="rect">
            <a:avLst/>
          </a:prstGeom>
          <a:solidFill>
            <a:srgbClr val="FFFFFF"/>
          </a:solidFill>
          <a:ln>
            <a:noFill/>
          </a:ln>
        </p:spPr>
        <p:txBody>
          <a:bodyPr spcFirstLastPara="1" wrap="square" lIns="0" tIns="34925" rIns="0" bIns="0" anchor="t" anchorCtr="0">
            <a:spAutoFit/>
          </a:bodyPr>
          <a:lstStyle/>
          <a:p>
            <a:pPr marL="92710" lvl="0" indent="0" algn="l" rtl="0">
              <a:lnSpc>
                <a:spcPct val="100000"/>
              </a:lnSpc>
              <a:spcBef>
                <a:spcPts val="0"/>
              </a:spcBef>
              <a:spcAft>
                <a:spcPts val="0"/>
              </a:spcAft>
              <a:buNone/>
            </a:pPr>
            <a:r>
              <a:rPr lang="en-US" sz="1400" b="1" dirty="0">
                <a:latin typeface="Calibri"/>
                <a:ea typeface="Calibri"/>
                <a:cs typeface="Calibri"/>
                <a:sym typeface="Calibri"/>
              </a:rPr>
              <a:t>Select Year, Month, Day</a:t>
            </a:r>
            <a:endParaRPr sz="1400" b="1" dirty="0">
              <a:latin typeface="Calibri"/>
              <a:ea typeface="Calibri"/>
              <a:cs typeface="Calibri"/>
              <a:sym typeface="Calibri"/>
            </a:endParaRPr>
          </a:p>
        </p:txBody>
      </p:sp>
    </p:spTree>
    <p:extLst>
      <p:ext uri="{BB962C8B-B14F-4D97-AF65-F5344CB8AC3E}">
        <p14:creationId xmlns:p14="http://schemas.microsoft.com/office/powerpoint/2010/main" val="4172149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5A480-0301-3BD6-D279-0B9C9748D9E1}"/>
            </a:ext>
          </a:extLst>
        </p:cNvPr>
        <p:cNvGrpSpPr/>
        <p:nvPr/>
      </p:nvGrpSpPr>
      <p:grpSpPr>
        <a:xfrm>
          <a:off x="0" y="0"/>
          <a:ext cx="0" cy="0"/>
          <a:chOff x="0" y="0"/>
          <a:chExt cx="0" cy="0"/>
        </a:xfrm>
      </p:grpSpPr>
      <p:sp>
        <p:nvSpPr>
          <p:cNvPr id="2" name="CasellaDiTesto 2">
            <a:extLst>
              <a:ext uri="{FF2B5EF4-FFF2-40B4-BE49-F238E27FC236}">
                <a16:creationId xmlns:a16="http://schemas.microsoft.com/office/drawing/2014/main" id="{4C7C6F89-4437-A09D-AE47-1739F68DEF24}"/>
              </a:ext>
            </a:extLst>
          </p:cNvPr>
          <p:cNvSpPr txBox="1"/>
          <p:nvPr/>
        </p:nvSpPr>
        <p:spPr>
          <a:xfrm>
            <a:off x="443310" y="761509"/>
            <a:ext cx="11453222" cy="5337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Helpful information for completing the form:</a:t>
            </a:r>
          </a:p>
          <a:p>
            <a:pPr lvl="0" defTabSz="825500" hangingPunct="0">
              <a:lnSpc>
                <a:spcPct val="150000"/>
              </a:lnSpc>
              <a:defRPr/>
            </a:pPr>
            <a:endPar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1. Saving data and moving to the next tab:</a:t>
            </a:r>
            <a:endPar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4" name="CasellaDiTesto 2">
            <a:extLst>
              <a:ext uri="{FF2B5EF4-FFF2-40B4-BE49-F238E27FC236}">
                <a16:creationId xmlns:a16="http://schemas.microsoft.com/office/drawing/2014/main" id="{0675568B-F720-C5E1-C612-60E338CC1AA4}"/>
              </a:ext>
            </a:extLst>
          </p:cNvPr>
          <p:cNvSpPr txBox="1"/>
          <p:nvPr/>
        </p:nvSpPr>
        <p:spPr>
          <a:xfrm>
            <a:off x="425295" y="3011369"/>
            <a:ext cx="3923817"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fr-FR"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2. Compilation </a:t>
            </a:r>
            <a:r>
              <a:rPr lang="fr-FR" sz="1400" dirty="0" err="1">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failure</a:t>
            </a:r>
            <a:r>
              <a:rPr lang="fr-FR"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 / </a:t>
            </a:r>
            <a:r>
              <a:rPr lang="fr-FR" sz="1400" dirty="0" err="1">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error</a:t>
            </a:r>
            <a:r>
              <a:rPr lang="fr-FR"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 messages:</a:t>
            </a:r>
            <a:endParaRPr lang="it-IT"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CasellaDiTesto 2">
            <a:extLst>
              <a:ext uri="{FF2B5EF4-FFF2-40B4-BE49-F238E27FC236}">
                <a16:creationId xmlns:a16="http://schemas.microsoft.com/office/drawing/2014/main" id="{8E02372E-06EB-3605-7FC4-3D93FFD78278}"/>
              </a:ext>
            </a:extLst>
          </p:cNvPr>
          <p:cNvSpPr txBox="1"/>
          <p:nvPr/>
        </p:nvSpPr>
        <p:spPr>
          <a:xfrm>
            <a:off x="360245" y="5063255"/>
            <a:ext cx="3119555" cy="4558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3. Tab color </a:t>
            </a:r>
            <a:r>
              <a:rPr lang="es-ES" sz="1400" dirty="0" err="1">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legend</a:t>
            </a: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a:t>
            </a:r>
            <a:endPar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pic>
        <p:nvPicPr>
          <p:cNvPr id="7" name="Picture 6">
            <a:extLst>
              <a:ext uri="{FF2B5EF4-FFF2-40B4-BE49-F238E27FC236}">
                <a16:creationId xmlns:a16="http://schemas.microsoft.com/office/drawing/2014/main" id="{6554845B-EDCC-9457-4807-E37F0F8D60B3}"/>
              </a:ext>
            </a:extLst>
          </p:cNvPr>
          <p:cNvPicPr>
            <a:picLocks noChangeAspect="1"/>
          </p:cNvPicPr>
          <p:nvPr/>
        </p:nvPicPr>
        <p:blipFill>
          <a:blip r:embed="rId2"/>
          <a:srcRect r="75614" b="38539"/>
          <a:stretch>
            <a:fillRect/>
          </a:stretch>
        </p:blipFill>
        <p:spPr>
          <a:xfrm>
            <a:off x="49484" y="1825100"/>
            <a:ext cx="2848585" cy="985773"/>
          </a:xfrm>
          <a:prstGeom prst="rect">
            <a:avLst/>
          </a:prstGeom>
        </p:spPr>
      </p:pic>
      <p:pic>
        <p:nvPicPr>
          <p:cNvPr id="10" name="Picture 9">
            <a:extLst>
              <a:ext uri="{FF2B5EF4-FFF2-40B4-BE49-F238E27FC236}">
                <a16:creationId xmlns:a16="http://schemas.microsoft.com/office/drawing/2014/main" id="{6F009D77-EE14-55AC-FEF7-5F2E613D8F5C}"/>
              </a:ext>
            </a:extLst>
          </p:cNvPr>
          <p:cNvPicPr>
            <a:picLocks noChangeAspect="1"/>
          </p:cNvPicPr>
          <p:nvPr/>
        </p:nvPicPr>
        <p:blipFill>
          <a:blip r:embed="rId3"/>
          <a:srcRect l="6566" t="-1167" r="54172" b="1167"/>
          <a:stretch>
            <a:fillRect/>
          </a:stretch>
        </p:blipFill>
        <p:spPr>
          <a:xfrm>
            <a:off x="333879" y="3384994"/>
            <a:ext cx="4786837" cy="1690058"/>
          </a:xfrm>
          <a:prstGeom prst="rect">
            <a:avLst/>
          </a:prstGeom>
        </p:spPr>
      </p:pic>
      <p:sp>
        <p:nvSpPr>
          <p:cNvPr id="27" name="Segnaposto numero diapositiva 1">
            <a:extLst>
              <a:ext uri="{FF2B5EF4-FFF2-40B4-BE49-F238E27FC236}">
                <a16:creationId xmlns:a16="http://schemas.microsoft.com/office/drawing/2014/main" id="{3720E86F-9B57-5727-4C03-E76242AC725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extBox 8">
            <a:extLst>
              <a:ext uri="{FF2B5EF4-FFF2-40B4-BE49-F238E27FC236}">
                <a16:creationId xmlns:a16="http://schemas.microsoft.com/office/drawing/2014/main" id="{4E5EB100-2A37-AF38-3516-F3D6571EF986}"/>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Company &amp; Contact (4/4)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1" name="Rectangle 10">
            <a:extLst>
              <a:ext uri="{FF2B5EF4-FFF2-40B4-BE49-F238E27FC236}">
                <a16:creationId xmlns:a16="http://schemas.microsoft.com/office/drawing/2014/main" id="{A37B8C14-1991-51D8-8070-30DAD0FA8A2B}"/>
              </a:ext>
            </a:extLst>
          </p:cNvPr>
          <p:cNvSpPr/>
          <p:nvPr/>
        </p:nvSpPr>
        <p:spPr>
          <a:xfrm>
            <a:off x="3989818" y="2102987"/>
            <a:ext cx="2261796"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70815">
              <a:lnSpc>
                <a:spcPct val="100000"/>
              </a:lnSpc>
              <a:spcBef>
                <a:spcPts val="305"/>
              </a:spcBef>
            </a:pPr>
            <a:r>
              <a:rPr lang="en-US" sz="1200" dirty="0">
                <a:solidFill>
                  <a:srgbClr val="1D1D1B"/>
                </a:solidFill>
                <a:latin typeface="Calibri"/>
                <a:cs typeface="Calibri"/>
              </a:rPr>
              <a:t>Click on the "SAVE and NEXT" button to save and move to the next tab.</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13" name="Straight Arrow Connector 12">
            <a:extLst>
              <a:ext uri="{FF2B5EF4-FFF2-40B4-BE49-F238E27FC236}">
                <a16:creationId xmlns:a16="http://schemas.microsoft.com/office/drawing/2014/main" id="{EAC97953-D204-6564-0493-6A7A45E2931F}"/>
              </a:ext>
            </a:extLst>
          </p:cNvPr>
          <p:cNvCxnSpPr>
            <a:cxnSpLocks/>
            <a:stCxn id="11" idx="1"/>
          </p:cNvCxnSpPr>
          <p:nvPr/>
        </p:nvCxnSpPr>
        <p:spPr>
          <a:xfrm flipH="1">
            <a:off x="2820635" y="2399222"/>
            <a:ext cx="116918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5E66F62D-A83A-0436-84B3-91F80729BFBA}"/>
              </a:ext>
            </a:extLst>
          </p:cNvPr>
          <p:cNvSpPr/>
          <p:nvPr/>
        </p:nvSpPr>
        <p:spPr>
          <a:xfrm>
            <a:off x="6251614" y="3872328"/>
            <a:ext cx="2261796" cy="107721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180975">
              <a:lnSpc>
                <a:spcPct val="100000"/>
              </a:lnSpc>
              <a:spcBef>
                <a:spcPts val="300"/>
              </a:spcBef>
            </a:pPr>
            <a:r>
              <a:rPr lang="en-US" sz="1200" b="1" dirty="0">
                <a:solidFill>
                  <a:srgbClr val="1D1D1B"/>
                </a:solidFill>
                <a:latin typeface="Calibri"/>
                <a:cs typeface="Calibri"/>
              </a:rPr>
              <a:t>A field is missing or incorrectly filled in.</a:t>
            </a:r>
          </a:p>
          <a:p>
            <a:pPr marL="92710" marR="180975">
              <a:lnSpc>
                <a:spcPct val="100000"/>
              </a:lnSpc>
              <a:spcBef>
                <a:spcPts val="300"/>
              </a:spcBef>
            </a:pPr>
            <a:r>
              <a:rPr lang="en-US" sz="1200" dirty="0">
                <a:solidFill>
                  <a:srgbClr val="1D1D1B"/>
                </a:solidFill>
                <a:latin typeface="Calibri"/>
                <a:cs typeface="Calibri"/>
              </a:rPr>
              <a:t>The field is highlighted in</a:t>
            </a:r>
          </a:p>
          <a:p>
            <a:pPr marL="92710" marR="180975">
              <a:lnSpc>
                <a:spcPct val="100000"/>
              </a:lnSpc>
              <a:spcBef>
                <a:spcPts val="300"/>
              </a:spcBef>
            </a:pPr>
            <a:r>
              <a:rPr lang="en-US" sz="1200" dirty="0">
                <a:solidFill>
                  <a:srgbClr val="1D1D1B"/>
                </a:solidFill>
                <a:latin typeface="Calibri"/>
                <a:cs typeface="Calibri"/>
              </a:rPr>
              <a:t>red and a warning icon appears</a:t>
            </a:r>
          </a:p>
          <a:p>
            <a:pPr marL="92710" marR="180975">
              <a:lnSpc>
                <a:spcPct val="100000"/>
              </a:lnSpc>
              <a:spcBef>
                <a:spcPts val="300"/>
              </a:spcBef>
            </a:pPr>
            <a:r>
              <a:rPr lang="en-US" sz="1200" dirty="0">
                <a:solidFill>
                  <a:srgbClr val="1D1D1B"/>
                </a:solidFill>
                <a:latin typeface="Calibri"/>
                <a:cs typeface="Calibri"/>
              </a:rPr>
              <a:t>in the top right.</a:t>
            </a:r>
            <a:endParaRPr kumimoji="0" lang="it-IT" sz="1000"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0" name="Straight Arrow Connector 29">
            <a:extLst>
              <a:ext uri="{FF2B5EF4-FFF2-40B4-BE49-F238E27FC236}">
                <a16:creationId xmlns:a16="http://schemas.microsoft.com/office/drawing/2014/main" id="{27318330-E712-C1BB-75B5-91D23A4CAF17}"/>
              </a:ext>
            </a:extLst>
          </p:cNvPr>
          <p:cNvCxnSpPr>
            <a:cxnSpLocks/>
          </p:cNvCxnSpPr>
          <p:nvPr/>
        </p:nvCxnSpPr>
        <p:spPr>
          <a:xfrm flipH="1">
            <a:off x="5120716" y="4419563"/>
            <a:ext cx="1105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E69F356E-8305-B35D-CE0F-88DF32084B7A}"/>
              </a:ext>
            </a:extLst>
          </p:cNvPr>
          <p:cNvPicPr>
            <a:picLocks noChangeAspect="1"/>
          </p:cNvPicPr>
          <p:nvPr/>
        </p:nvPicPr>
        <p:blipFill>
          <a:blip r:embed="rId4"/>
          <a:stretch>
            <a:fillRect/>
          </a:stretch>
        </p:blipFill>
        <p:spPr>
          <a:xfrm>
            <a:off x="493913" y="2072073"/>
            <a:ext cx="2233384" cy="683907"/>
          </a:xfrm>
          <a:prstGeom prst="rect">
            <a:avLst/>
          </a:prstGeom>
        </p:spPr>
      </p:pic>
      <p:pic>
        <p:nvPicPr>
          <p:cNvPr id="8" name="Picture 7">
            <a:extLst>
              <a:ext uri="{FF2B5EF4-FFF2-40B4-BE49-F238E27FC236}">
                <a16:creationId xmlns:a16="http://schemas.microsoft.com/office/drawing/2014/main" id="{A676D2EF-2D43-4358-3432-6D3AF19C8EAD}"/>
              </a:ext>
            </a:extLst>
          </p:cNvPr>
          <p:cNvPicPr>
            <a:picLocks noChangeAspect="1"/>
          </p:cNvPicPr>
          <p:nvPr/>
        </p:nvPicPr>
        <p:blipFill>
          <a:blip r:embed="rId5"/>
          <a:srcRect t="28092"/>
          <a:stretch>
            <a:fillRect/>
          </a:stretch>
        </p:blipFill>
        <p:spPr>
          <a:xfrm>
            <a:off x="869681" y="5482726"/>
            <a:ext cx="10125538" cy="998903"/>
          </a:xfrm>
          <a:prstGeom prst="rect">
            <a:avLst/>
          </a:prstGeom>
        </p:spPr>
      </p:pic>
    </p:spTree>
    <p:extLst>
      <p:ext uri="{BB962C8B-B14F-4D97-AF65-F5344CB8AC3E}">
        <p14:creationId xmlns:p14="http://schemas.microsoft.com/office/powerpoint/2010/main" val="489642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3D8AE-A23B-A0C7-0730-0549115874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1D4D318-5B1E-A0A3-EAC4-98A2B943D896}"/>
              </a:ext>
            </a:extLst>
          </p:cNvPr>
          <p:cNvPicPr>
            <a:picLocks noChangeAspect="1"/>
          </p:cNvPicPr>
          <p:nvPr/>
        </p:nvPicPr>
        <p:blipFill>
          <a:blip r:embed="rId2"/>
          <a:stretch>
            <a:fillRect/>
          </a:stretch>
        </p:blipFill>
        <p:spPr>
          <a:xfrm>
            <a:off x="1013010" y="1647202"/>
            <a:ext cx="10343072" cy="2622539"/>
          </a:xfrm>
          <a:prstGeom prst="rect">
            <a:avLst/>
          </a:prstGeom>
          <a:ln>
            <a:solidFill>
              <a:schemeClr val="tx1"/>
            </a:solidFill>
          </a:ln>
        </p:spPr>
      </p:pic>
      <p:sp>
        <p:nvSpPr>
          <p:cNvPr id="2" name="CasellaDiTesto 2">
            <a:extLst>
              <a:ext uri="{FF2B5EF4-FFF2-40B4-BE49-F238E27FC236}">
                <a16:creationId xmlns:a16="http://schemas.microsoft.com/office/drawing/2014/main" id="{F28DF388-0D2F-EF11-E461-D79581C6C797}"/>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SUPPLIER CONTACTS tab, the supplier can add additional contacts in addition to the primary one already</a:t>
            </a:r>
          </a:p>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entered in the COMPANY &amp; CONTACT folder.</a:t>
            </a:r>
            <a:endPar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8" name="Segnaposto numero diapositiva 1">
            <a:extLst>
              <a:ext uri="{FF2B5EF4-FFF2-40B4-BE49-F238E27FC236}">
                <a16:creationId xmlns:a16="http://schemas.microsoft.com/office/drawing/2014/main" id="{D1FE6818-4EEA-2A9C-E3D8-E64A0A6ADA1D}"/>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61D4EB3D-5229-D6CA-C643-45A0601D2191}"/>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Company contacts</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8" name="Rectangle 7">
            <a:extLst>
              <a:ext uri="{FF2B5EF4-FFF2-40B4-BE49-F238E27FC236}">
                <a16:creationId xmlns:a16="http://schemas.microsoft.com/office/drawing/2014/main" id="{C2E7B9FA-AE82-188C-D4FE-BE2AD6A35DBF}"/>
              </a:ext>
            </a:extLst>
          </p:cNvPr>
          <p:cNvSpPr/>
          <p:nvPr/>
        </p:nvSpPr>
        <p:spPr>
          <a:xfrm>
            <a:off x="295468" y="3878990"/>
            <a:ext cx="2261796"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1. Click on the "</a:t>
            </a:r>
            <a:r>
              <a:rPr lang="en-US" sz="1200" b="1" dirty="0">
                <a:solidFill>
                  <a:srgbClr val="1D1D1B"/>
                </a:solidFill>
                <a:latin typeface="Calibri"/>
                <a:cs typeface="Calibri"/>
              </a:rPr>
              <a:t>NEW CONTACT</a:t>
            </a:r>
            <a:r>
              <a:rPr lang="en-US" sz="1200" dirty="0">
                <a:solidFill>
                  <a:srgbClr val="1D1D1B"/>
                </a:solidFill>
                <a:latin typeface="Calibri"/>
                <a:cs typeface="Calibri"/>
              </a:rPr>
              <a:t>" button to add an additional user to the system</a:t>
            </a:r>
            <a:endParaRPr lang="it-IT" sz="1200" dirty="0">
              <a:latin typeface="Calibri"/>
              <a:cs typeface="Calibri"/>
            </a:endParaRPr>
          </a:p>
        </p:txBody>
      </p:sp>
      <p:cxnSp>
        <p:nvCxnSpPr>
          <p:cNvPr id="10" name="Straight Arrow Connector 9">
            <a:extLst>
              <a:ext uri="{FF2B5EF4-FFF2-40B4-BE49-F238E27FC236}">
                <a16:creationId xmlns:a16="http://schemas.microsoft.com/office/drawing/2014/main" id="{5E5C5D64-4371-60F1-3BCB-7386773CC022}"/>
              </a:ext>
            </a:extLst>
          </p:cNvPr>
          <p:cNvCxnSpPr>
            <a:cxnSpLocks/>
            <a:stCxn id="8" idx="0"/>
            <a:endCxn id="12" idx="2"/>
          </p:cNvCxnSpPr>
          <p:nvPr/>
        </p:nvCxnSpPr>
        <p:spPr>
          <a:xfrm flipH="1" flipV="1">
            <a:off x="1372041" y="3281771"/>
            <a:ext cx="54325" cy="5972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tangle: Rounded Corners 11">
            <a:extLst>
              <a:ext uri="{FF2B5EF4-FFF2-40B4-BE49-F238E27FC236}">
                <a16:creationId xmlns:a16="http://schemas.microsoft.com/office/drawing/2014/main" id="{85B768B4-06F5-412D-88AB-8BE0B4C8AD28}"/>
              </a:ext>
            </a:extLst>
          </p:cNvPr>
          <p:cNvSpPr/>
          <p:nvPr/>
        </p:nvSpPr>
        <p:spPr>
          <a:xfrm>
            <a:off x="1055335" y="3038882"/>
            <a:ext cx="633412" cy="24288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20" name="Picture 19">
            <a:extLst>
              <a:ext uri="{FF2B5EF4-FFF2-40B4-BE49-F238E27FC236}">
                <a16:creationId xmlns:a16="http://schemas.microsoft.com/office/drawing/2014/main" id="{58DBB8B2-E09E-A421-C1F4-31EED2D3098B}"/>
              </a:ext>
            </a:extLst>
          </p:cNvPr>
          <p:cNvPicPr>
            <a:picLocks noChangeAspect="1"/>
          </p:cNvPicPr>
          <p:nvPr/>
        </p:nvPicPr>
        <p:blipFill>
          <a:blip r:embed="rId3"/>
          <a:stretch>
            <a:fillRect/>
          </a:stretch>
        </p:blipFill>
        <p:spPr>
          <a:xfrm>
            <a:off x="3999638" y="3216522"/>
            <a:ext cx="3828480" cy="2995905"/>
          </a:xfrm>
          <a:prstGeom prst="rect">
            <a:avLst/>
          </a:prstGeom>
          <a:ln>
            <a:solidFill>
              <a:schemeClr val="tx1"/>
            </a:solidFill>
          </a:ln>
        </p:spPr>
      </p:pic>
      <p:sp>
        <p:nvSpPr>
          <p:cNvPr id="22" name="Rectangle 21">
            <a:extLst>
              <a:ext uri="{FF2B5EF4-FFF2-40B4-BE49-F238E27FC236}">
                <a16:creationId xmlns:a16="http://schemas.microsoft.com/office/drawing/2014/main" id="{34CD0A5B-7BAE-E891-86C7-60654364EE9D}"/>
              </a:ext>
            </a:extLst>
          </p:cNvPr>
          <p:cNvSpPr/>
          <p:nvPr/>
        </p:nvSpPr>
        <p:spPr>
          <a:xfrm>
            <a:off x="8120150" y="4622830"/>
            <a:ext cx="2261796"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2. Enter the new user's information and then click "</a:t>
            </a:r>
            <a:r>
              <a:rPr lang="en-US" sz="1200" b="1" dirty="0">
                <a:solidFill>
                  <a:srgbClr val="1D1D1B"/>
                </a:solidFill>
                <a:latin typeface="Calibri"/>
                <a:cs typeface="Calibri"/>
              </a:rPr>
              <a:t>Save" </a:t>
            </a:r>
            <a:r>
              <a:rPr lang="en-US" sz="1200" dirty="0">
                <a:solidFill>
                  <a:srgbClr val="1D1D1B"/>
                </a:solidFill>
                <a:latin typeface="Calibri"/>
                <a:cs typeface="Calibri"/>
              </a:rPr>
              <a:t>or "</a:t>
            </a:r>
            <a:r>
              <a:rPr lang="en-US" sz="1200" b="1" dirty="0">
                <a:solidFill>
                  <a:srgbClr val="1D1D1B"/>
                </a:solidFill>
                <a:latin typeface="Calibri"/>
                <a:cs typeface="Calibri"/>
              </a:rPr>
              <a:t>Save and New</a:t>
            </a:r>
            <a:r>
              <a:rPr lang="en-US" sz="1200" dirty="0">
                <a:solidFill>
                  <a:srgbClr val="1D1D1B"/>
                </a:solidFill>
                <a:latin typeface="Calibri"/>
                <a:cs typeface="Calibri"/>
              </a:rPr>
              <a:t>" to sequentially add a new contact.</a:t>
            </a:r>
            <a:endParaRPr lang="it-IT" sz="1200" dirty="0">
              <a:latin typeface="Calibri"/>
              <a:cs typeface="Calibri"/>
            </a:endParaRPr>
          </a:p>
        </p:txBody>
      </p:sp>
      <p:cxnSp>
        <p:nvCxnSpPr>
          <p:cNvPr id="23" name="Straight Arrow Connector 22">
            <a:extLst>
              <a:ext uri="{FF2B5EF4-FFF2-40B4-BE49-F238E27FC236}">
                <a16:creationId xmlns:a16="http://schemas.microsoft.com/office/drawing/2014/main" id="{3FEE7E86-3522-2ADE-A3D9-F3E7C5FCDE13}"/>
              </a:ext>
            </a:extLst>
          </p:cNvPr>
          <p:cNvCxnSpPr>
            <a:cxnSpLocks/>
            <a:stCxn id="22" idx="1"/>
          </p:cNvCxnSpPr>
          <p:nvPr/>
        </p:nvCxnSpPr>
        <p:spPr>
          <a:xfrm flipH="1" flipV="1">
            <a:off x="7828118" y="4935309"/>
            <a:ext cx="292032" cy="1684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4" name="Picture 13">
            <a:extLst>
              <a:ext uri="{FF2B5EF4-FFF2-40B4-BE49-F238E27FC236}">
                <a16:creationId xmlns:a16="http://schemas.microsoft.com/office/drawing/2014/main" id="{417702CA-18E2-7586-D76F-BAC52C6CA531}"/>
              </a:ext>
            </a:extLst>
          </p:cNvPr>
          <p:cNvPicPr>
            <a:picLocks noChangeAspect="1"/>
          </p:cNvPicPr>
          <p:nvPr/>
        </p:nvPicPr>
        <p:blipFill>
          <a:blip r:embed="rId4"/>
          <a:stretch>
            <a:fillRect/>
          </a:stretch>
        </p:blipFill>
        <p:spPr>
          <a:xfrm>
            <a:off x="4165018" y="3275107"/>
            <a:ext cx="3497720" cy="2861771"/>
          </a:xfrm>
          <a:prstGeom prst="rect">
            <a:avLst/>
          </a:prstGeom>
        </p:spPr>
      </p:pic>
    </p:spTree>
    <p:extLst>
      <p:ext uri="{BB962C8B-B14F-4D97-AF65-F5344CB8AC3E}">
        <p14:creationId xmlns:p14="http://schemas.microsoft.com/office/powerpoint/2010/main" val="3588861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B3CB0-AB06-058D-E09F-0A851234425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184A76B-08B2-2727-C18E-C22E3A81EEF4}"/>
              </a:ext>
            </a:extLst>
          </p:cNvPr>
          <p:cNvPicPr>
            <a:picLocks noChangeAspect="1"/>
          </p:cNvPicPr>
          <p:nvPr/>
        </p:nvPicPr>
        <p:blipFill>
          <a:blip r:embed="rId3"/>
          <a:stretch>
            <a:fillRect/>
          </a:stretch>
        </p:blipFill>
        <p:spPr>
          <a:xfrm>
            <a:off x="996076" y="1964746"/>
            <a:ext cx="10511075" cy="4104428"/>
          </a:xfrm>
          <a:prstGeom prst="rect">
            <a:avLst/>
          </a:prstGeom>
          <a:ln>
            <a:solidFill>
              <a:schemeClr val="tx1"/>
            </a:solidFill>
          </a:ln>
        </p:spPr>
      </p:pic>
      <p:graphicFrame>
        <p:nvGraphicFramePr>
          <p:cNvPr id="4" name="think-cell data - do not delete" hidden="1">
            <a:extLst>
              <a:ext uri="{FF2B5EF4-FFF2-40B4-BE49-F238E27FC236}">
                <a16:creationId xmlns:a16="http://schemas.microsoft.com/office/drawing/2014/main" id="{FF596E6E-6704-6CA7-5D59-0F1C27CC45EF}"/>
              </a:ext>
            </a:extLst>
          </p:cNvPr>
          <p:cNvGraphicFramePr>
            <a:graphicFrameLocks noChangeAspect="1"/>
          </p:cNvGraphicFramePr>
          <p:nvPr>
            <p:custDataLst>
              <p:tags r:id="rId1"/>
            </p:custDataLst>
            <p:extLst>
              <p:ext uri="{D42A27DB-BD31-4B8C-83A1-F6EECF244321}">
                <p14:modId xmlns:p14="http://schemas.microsoft.com/office/powerpoint/2010/main" val="2224543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4" name="think-cell data - do not delete" hidden="1">
                        <a:extLst>
                          <a:ext uri="{FF2B5EF4-FFF2-40B4-BE49-F238E27FC236}">
                            <a16:creationId xmlns:a16="http://schemas.microsoft.com/office/drawing/2014/main" id="{FF596E6E-6704-6CA7-5D59-0F1C27CC45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5C69B09E-AA78-D8D1-13F5-B707F3949B2F}"/>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366480AC-0B41-DBEB-BB1E-3CE560A82FF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6" name="Segnaposto numero diapositiva 1">
            <a:extLst>
              <a:ext uri="{FF2B5EF4-FFF2-40B4-BE49-F238E27FC236}">
                <a16:creationId xmlns:a16="http://schemas.microsoft.com/office/drawing/2014/main" id="{3825CF6C-BAA5-C3B4-E2D9-8FCF90C78398}"/>
              </a:ext>
            </a:extLst>
          </p:cNvPr>
          <p:cNvSpPr txBox="1">
            <a:spLocks/>
          </p:cNvSpPr>
          <p:nvPr/>
        </p:nvSpPr>
        <p:spPr>
          <a:xfrm>
            <a:off x="6193103" y="6614243"/>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3" name="TextBox 2">
            <a:extLst>
              <a:ext uri="{FF2B5EF4-FFF2-40B4-BE49-F238E27FC236}">
                <a16:creationId xmlns:a16="http://schemas.microsoft.com/office/drawing/2014/main" id="{FA36884D-CB4B-6703-4EE9-02B0C164574E}"/>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(1/5)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6" name="Rectangle: Rounded Corners 15">
            <a:extLst>
              <a:ext uri="{FF2B5EF4-FFF2-40B4-BE49-F238E27FC236}">
                <a16:creationId xmlns:a16="http://schemas.microsoft.com/office/drawing/2014/main" id="{0924FB8B-BB97-5E82-3DA4-27DBE105D388}"/>
              </a:ext>
            </a:extLst>
          </p:cNvPr>
          <p:cNvSpPr/>
          <p:nvPr/>
        </p:nvSpPr>
        <p:spPr>
          <a:xfrm>
            <a:off x="1047751" y="3721894"/>
            <a:ext cx="338138" cy="20002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7" name="Rectangle 16">
            <a:extLst>
              <a:ext uri="{FF2B5EF4-FFF2-40B4-BE49-F238E27FC236}">
                <a16:creationId xmlns:a16="http://schemas.microsoft.com/office/drawing/2014/main" id="{A94B9A15-C2D2-6786-B7BC-449151024CCB}"/>
              </a:ext>
            </a:extLst>
          </p:cNvPr>
          <p:cNvSpPr/>
          <p:nvPr/>
        </p:nvSpPr>
        <p:spPr>
          <a:xfrm>
            <a:off x="684849" y="4878732"/>
            <a:ext cx="2135843" cy="36933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1. Click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New</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to add a new certificate</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18" name="Straight Arrow Connector 17">
            <a:extLst>
              <a:ext uri="{FF2B5EF4-FFF2-40B4-BE49-F238E27FC236}">
                <a16:creationId xmlns:a16="http://schemas.microsoft.com/office/drawing/2014/main" id="{9C931E88-FE98-EAD1-8698-2E2719B08435}"/>
              </a:ext>
            </a:extLst>
          </p:cNvPr>
          <p:cNvCxnSpPr>
            <a:cxnSpLocks/>
            <a:stCxn id="17" idx="0"/>
            <a:endCxn id="16" idx="2"/>
          </p:cNvCxnSpPr>
          <p:nvPr/>
        </p:nvCxnSpPr>
        <p:spPr>
          <a:xfrm flipH="1" flipV="1">
            <a:off x="1216820" y="3921919"/>
            <a:ext cx="535951" cy="9568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4422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24744-EB9A-4494-F25C-BE8546ECACE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D217E03-4190-9DD3-6AAE-55FDB9679B61}"/>
              </a:ext>
            </a:extLst>
          </p:cNvPr>
          <p:cNvPicPr>
            <a:picLocks noChangeAspect="1"/>
          </p:cNvPicPr>
          <p:nvPr/>
        </p:nvPicPr>
        <p:blipFill>
          <a:blip r:embed="rId3"/>
          <a:stretch>
            <a:fillRect/>
          </a:stretch>
        </p:blipFill>
        <p:spPr>
          <a:xfrm>
            <a:off x="358250" y="1965485"/>
            <a:ext cx="6222254" cy="4330540"/>
          </a:xfrm>
          <a:prstGeom prst="rect">
            <a:avLst/>
          </a:prstGeom>
          <a:ln>
            <a:solidFill>
              <a:schemeClr val="tx1"/>
            </a:solidFill>
          </a:ln>
        </p:spPr>
      </p:pic>
      <p:graphicFrame>
        <p:nvGraphicFramePr>
          <p:cNvPr id="4" name="think-cell data - do not delete" hidden="1">
            <a:extLst>
              <a:ext uri="{FF2B5EF4-FFF2-40B4-BE49-F238E27FC236}">
                <a16:creationId xmlns:a16="http://schemas.microsoft.com/office/drawing/2014/main" id="{33C34AD9-B1F5-7B30-5976-436343982E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4" name="think-cell data - do not delete" hidden="1">
                        <a:extLst>
                          <a:ext uri="{FF2B5EF4-FFF2-40B4-BE49-F238E27FC236}">
                            <a16:creationId xmlns:a16="http://schemas.microsoft.com/office/drawing/2014/main" id="{33C34AD9-B1F5-7B30-5976-436343982EA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B9BF36A0-8DF0-ABE0-27A7-8A73801977DE}"/>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3D2DC5A9-8DB7-BCD2-2D38-C2C95EF4AE4E}"/>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6" name="Segnaposto numero diapositiva 1">
            <a:extLst>
              <a:ext uri="{FF2B5EF4-FFF2-40B4-BE49-F238E27FC236}">
                <a16:creationId xmlns:a16="http://schemas.microsoft.com/office/drawing/2014/main" id="{8D1224E8-7E68-E0F2-68D7-BEAE71A60897}"/>
              </a:ext>
            </a:extLst>
          </p:cNvPr>
          <p:cNvSpPr txBox="1">
            <a:spLocks/>
          </p:cNvSpPr>
          <p:nvPr/>
        </p:nvSpPr>
        <p:spPr>
          <a:xfrm>
            <a:off x="6193103" y="6614243"/>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3" name="TextBox 2">
            <a:extLst>
              <a:ext uri="{FF2B5EF4-FFF2-40B4-BE49-F238E27FC236}">
                <a16:creationId xmlns:a16="http://schemas.microsoft.com/office/drawing/2014/main" id="{C4DCA18A-3DC5-C71F-4782-344B5759B918}"/>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(2/5)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20" name="Picture 19">
            <a:extLst>
              <a:ext uri="{FF2B5EF4-FFF2-40B4-BE49-F238E27FC236}">
                <a16:creationId xmlns:a16="http://schemas.microsoft.com/office/drawing/2014/main" id="{25559C95-7EEB-1B7D-3F8A-F8D3D106ED60}"/>
              </a:ext>
            </a:extLst>
          </p:cNvPr>
          <p:cNvPicPr>
            <a:picLocks noChangeAspect="1"/>
          </p:cNvPicPr>
          <p:nvPr/>
        </p:nvPicPr>
        <p:blipFill>
          <a:blip r:embed="rId6"/>
          <a:stretch>
            <a:fillRect/>
          </a:stretch>
        </p:blipFill>
        <p:spPr>
          <a:xfrm>
            <a:off x="6295760" y="2463391"/>
            <a:ext cx="3339086" cy="3255869"/>
          </a:xfrm>
          <a:prstGeom prst="rect">
            <a:avLst/>
          </a:prstGeom>
          <a:ln>
            <a:solidFill>
              <a:schemeClr val="tx1"/>
            </a:solidFill>
          </a:ln>
        </p:spPr>
      </p:pic>
      <p:sp>
        <p:nvSpPr>
          <p:cNvPr id="21" name="Rectangle 20">
            <a:extLst>
              <a:ext uri="{FF2B5EF4-FFF2-40B4-BE49-F238E27FC236}">
                <a16:creationId xmlns:a16="http://schemas.microsoft.com/office/drawing/2014/main" id="{E0334268-8E51-D264-E089-CE1EAD702518}"/>
              </a:ext>
            </a:extLst>
          </p:cNvPr>
          <p:cNvSpPr/>
          <p:nvPr/>
        </p:nvSpPr>
        <p:spPr>
          <a:xfrm>
            <a:off x="0" y="2600926"/>
            <a:ext cx="1748789"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1. Move the mouse over the "</a:t>
            </a:r>
            <a:r>
              <a:rPr lang="en-US" sz="1200" b="1" dirty="0">
                <a:solidFill>
                  <a:srgbClr val="1D1D1B"/>
                </a:solidFill>
                <a:latin typeface="Calibri"/>
                <a:cs typeface="Calibri"/>
              </a:rPr>
              <a:t>Select Certificate</a:t>
            </a:r>
            <a:r>
              <a:rPr lang="en-US" sz="1200" dirty="0">
                <a:solidFill>
                  <a:srgbClr val="1D1D1B"/>
                </a:solidFill>
                <a:latin typeface="Calibri"/>
                <a:cs typeface="Calibri"/>
              </a:rPr>
              <a:t>" field</a:t>
            </a:r>
            <a:endParaRPr lang="it-IT" sz="1200" dirty="0">
              <a:latin typeface="Calibri"/>
              <a:cs typeface="Calibri"/>
            </a:endParaRPr>
          </a:p>
        </p:txBody>
      </p:sp>
      <p:cxnSp>
        <p:nvCxnSpPr>
          <p:cNvPr id="22" name="Straight Arrow Connector 21">
            <a:extLst>
              <a:ext uri="{FF2B5EF4-FFF2-40B4-BE49-F238E27FC236}">
                <a16:creationId xmlns:a16="http://schemas.microsoft.com/office/drawing/2014/main" id="{223B376A-0317-6032-4FB4-0DA22710A856}"/>
              </a:ext>
            </a:extLst>
          </p:cNvPr>
          <p:cNvCxnSpPr>
            <a:cxnSpLocks/>
            <a:stCxn id="21" idx="3"/>
          </p:cNvCxnSpPr>
          <p:nvPr/>
        </p:nvCxnSpPr>
        <p:spPr>
          <a:xfrm flipV="1">
            <a:off x="1748789" y="2763936"/>
            <a:ext cx="375286" cy="1332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Rectangle: Rounded Corners 22">
            <a:extLst>
              <a:ext uri="{FF2B5EF4-FFF2-40B4-BE49-F238E27FC236}">
                <a16:creationId xmlns:a16="http://schemas.microsoft.com/office/drawing/2014/main" id="{FF01F6DB-9643-8F62-DAA2-21320DB8F9FF}"/>
              </a:ext>
            </a:extLst>
          </p:cNvPr>
          <p:cNvSpPr/>
          <p:nvPr/>
        </p:nvSpPr>
        <p:spPr>
          <a:xfrm>
            <a:off x="2124076" y="2463392"/>
            <a:ext cx="4127538" cy="43707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6" name="Rectangle 25">
            <a:extLst>
              <a:ext uri="{FF2B5EF4-FFF2-40B4-BE49-F238E27FC236}">
                <a16:creationId xmlns:a16="http://schemas.microsoft.com/office/drawing/2014/main" id="{EDD39771-10B1-EFCE-AAC6-0103EEC540E2}"/>
              </a:ext>
            </a:extLst>
          </p:cNvPr>
          <p:cNvSpPr/>
          <p:nvPr/>
        </p:nvSpPr>
        <p:spPr>
          <a:xfrm>
            <a:off x="9931773" y="3341293"/>
            <a:ext cx="1748789" cy="114646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2. </a:t>
            </a:r>
            <a:r>
              <a:rPr lang="en-US" sz="1200" b="1" dirty="0">
                <a:solidFill>
                  <a:srgbClr val="1D1D1B"/>
                </a:solidFill>
                <a:latin typeface="Calibri"/>
                <a:cs typeface="Calibri"/>
              </a:rPr>
              <a:t>Select the certificate you want to add.</a:t>
            </a:r>
            <a:r>
              <a:rPr lang="en-US" sz="1200" dirty="0">
                <a:solidFill>
                  <a:srgbClr val="1D1D1B"/>
                </a:solidFill>
                <a:latin typeface="Calibri"/>
                <a:cs typeface="Calibri"/>
              </a:rPr>
              <a:t> (Required certificates are marked with an asterisk.)</a:t>
            </a:r>
            <a:endParaRPr lang="it-IT" sz="1200" dirty="0">
              <a:latin typeface="Calibri"/>
              <a:cs typeface="Calibri"/>
            </a:endParaRPr>
          </a:p>
        </p:txBody>
      </p:sp>
      <p:cxnSp>
        <p:nvCxnSpPr>
          <p:cNvPr id="27" name="Straight Arrow Connector 26">
            <a:extLst>
              <a:ext uri="{FF2B5EF4-FFF2-40B4-BE49-F238E27FC236}">
                <a16:creationId xmlns:a16="http://schemas.microsoft.com/office/drawing/2014/main" id="{D94831E4-C52B-FC81-CBF7-BC51F221F565}"/>
              </a:ext>
            </a:extLst>
          </p:cNvPr>
          <p:cNvCxnSpPr>
            <a:cxnSpLocks/>
            <a:stCxn id="26" idx="1"/>
          </p:cNvCxnSpPr>
          <p:nvPr/>
        </p:nvCxnSpPr>
        <p:spPr>
          <a:xfrm flipH="1" flipV="1">
            <a:off x="9595667" y="3579272"/>
            <a:ext cx="336106" cy="3352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Rectangle: Rounded Corners 27">
            <a:extLst>
              <a:ext uri="{FF2B5EF4-FFF2-40B4-BE49-F238E27FC236}">
                <a16:creationId xmlns:a16="http://schemas.microsoft.com/office/drawing/2014/main" id="{67A6935C-882F-5F91-98B4-2983CE86BDE4}"/>
              </a:ext>
            </a:extLst>
          </p:cNvPr>
          <p:cNvSpPr/>
          <p:nvPr/>
        </p:nvSpPr>
        <p:spPr>
          <a:xfrm>
            <a:off x="6295760" y="3429000"/>
            <a:ext cx="3284959" cy="30054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3444398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509C-D911-DFE0-9E5E-2005DBC1034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DA3D43-46F8-2804-1442-8E3968217295}"/>
              </a:ext>
            </a:extLst>
          </p:cNvPr>
          <p:cNvPicPr>
            <a:picLocks noChangeAspect="1"/>
          </p:cNvPicPr>
          <p:nvPr/>
        </p:nvPicPr>
        <p:blipFill>
          <a:blip r:embed="rId3"/>
          <a:stretch>
            <a:fillRect/>
          </a:stretch>
        </p:blipFill>
        <p:spPr>
          <a:xfrm>
            <a:off x="680523" y="1890372"/>
            <a:ext cx="5880719" cy="4359759"/>
          </a:xfrm>
          <a:prstGeom prst="rect">
            <a:avLst/>
          </a:prstGeom>
          <a:ln>
            <a:solidFill>
              <a:schemeClr val="tx1"/>
            </a:solidFill>
          </a:ln>
        </p:spPr>
      </p:pic>
      <p:graphicFrame>
        <p:nvGraphicFramePr>
          <p:cNvPr id="4" name="think-cell data - do not delete" hidden="1">
            <a:extLst>
              <a:ext uri="{FF2B5EF4-FFF2-40B4-BE49-F238E27FC236}">
                <a16:creationId xmlns:a16="http://schemas.microsoft.com/office/drawing/2014/main" id="{67701BDA-C5C4-0E93-0A23-6E3F79F7998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4" name="think-cell data - do not delete" hidden="1">
                        <a:extLst>
                          <a:ext uri="{FF2B5EF4-FFF2-40B4-BE49-F238E27FC236}">
                            <a16:creationId xmlns:a16="http://schemas.microsoft.com/office/drawing/2014/main" id="{67701BDA-C5C4-0E93-0A23-6E3F79F7998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AC70FF80-728C-8A6B-63FD-A50E1A8466A8}"/>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9A9C6459-54FF-206B-0BA3-E5389D395978}"/>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6" name="Segnaposto numero diapositiva 1">
            <a:extLst>
              <a:ext uri="{FF2B5EF4-FFF2-40B4-BE49-F238E27FC236}">
                <a16:creationId xmlns:a16="http://schemas.microsoft.com/office/drawing/2014/main" id="{373667A0-CC07-A5F0-A6FA-EB4CE8ACB92F}"/>
              </a:ext>
            </a:extLst>
          </p:cNvPr>
          <p:cNvSpPr txBox="1">
            <a:spLocks/>
          </p:cNvSpPr>
          <p:nvPr/>
        </p:nvSpPr>
        <p:spPr>
          <a:xfrm>
            <a:off x="6193103" y="6614243"/>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3" name="TextBox 2">
            <a:extLst>
              <a:ext uri="{FF2B5EF4-FFF2-40B4-BE49-F238E27FC236}">
                <a16:creationId xmlns:a16="http://schemas.microsoft.com/office/drawing/2014/main" id="{A6AC2476-C7DF-1C30-B0DA-AD2ADF371074}"/>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(3/5)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21" name="Rectangle 20">
            <a:extLst>
              <a:ext uri="{FF2B5EF4-FFF2-40B4-BE49-F238E27FC236}">
                <a16:creationId xmlns:a16="http://schemas.microsoft.com/office/drawing/2014/main" id="{454DBD05-7F0A-14FC-A050-7964E79A11A9}"/>
              </a:ext>
            </a:extLst>
          </p:cNvPr>
          <p:cNvSpPr/>
          <p:nvPr/>
        </p:nvSpPr>
        <p:spPr>
          <a:xfrm>
            <a:off x="6618919" y="3221251"/>
            <a:ext cx="1748789" cy="22313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1. Click on </a:t>
            </a:r>
            <a:r>
              <a:rPr lang="en-US" sz="1200" b="1" dirty="0">
                <a:solidFill>
                  <a:srgbClr val="1D1D1B"/>
                </a:solidFill>
                <a:latin typeface="Calibri"/>
                <a:cs typeface="Calibri"/>
              </a:rPr>
              <a:t>the icon</a:t>
            </a:r>
            <a:endParaRPr lang="it-IT" sz="1200" b="1" dirty="0">
              <a:latin typeface="Calibri"/>
              <a:cs typeface="Calibri"/>
            </a:endParaRPr>
          </a:p>
        </p:txBody>
      </p:sp>
      <p:cxnSp>
        <p:nvCxnSpPr>
          <p:cNvPr id="22" name="Straight Arrow Connector 21">
            <a:extLst>
              <a:ext uri="{FF2B5EF4-FFF2-40B4-BE49-F238E27FC236}">
                <a16:creationId xmlns:a16="http://schemas.microsoft.com/office/drawing/2014/main" id="{9B08EDFF-74BC-2996-4536-275402F37209}"/>
              </a:ext>
            </a:extLst>
          </p:cNvPr>
          <p:cNvCxnSpPr>
            <a:cxnSpLocks/>
            <a:stCxn id="21" idx="1"/>
            <a:endCxn id="23" idx="0"/>
          </p:cNvCxnSpPr>
          <p:nvPr/>
        </p:nvCxnSpPr>
        <p:spPr>
          <a:xfrm flipH="1">
            <a:off x="6254997" y="3332820"/>
            <a:ext cx="363922" cy="38389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Rectangle: Rounded Corners 22">
            <a:extLst>
              <a:ext uri="{FF2B5EF4-FFF2-40B4-BE49-F238E27FC236}">
                <a16:creationId xmlns:a16="http://schemas.microsoft.com/office/drawing/2014/main" id="{72B32074-03D8-55A7-59E2-D651AC760B3D}"/>
              </a:ext>
            </a:extLst>
          </p:cNvPr>
          <p:cNvSpPr/>
          <p:nvPr/>
        </p:nvSpPr>
        <p:spPr>
          <a:xfrm>
            <a:off x="6092032" y="3716714"/>
            <a:ext cx="325930" cy="21853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29" name="Picture 28">
            <a:extLst>
              <a:ext uri="{FF2B5EF4-FFF2-40B4-BE49-F238E27FC236}">
                <a16:creationId xmlns:a16="http://schemas.microsoft.com/office/drawing/2014/main" id="{1BB9E9F9-ECF6-04B1-ED62-703FE6F858A2}"/>
              </a:ext>
            </a:extLst>
          </p:cNvPr>
          <p:cNvPicPr>
            <a:picLocks noChangeAspect="1"/>
          </p:cNvPicPr>
          <p:nvPr/>
        </p:nvPicPr>
        <p:blipFill>
          <a:blip r:embed="rId6"/>
          <a:stretch>
            <a:fillRect/>
          </a:stretch>
        </p:blipFill>
        <p:spPr>
          <a:xfrm>
            <a:off x="9136746" y="1955439"/>
            <a:ext cx="1969420" cy="2114813"/>
          </a:xfrm>
          <a:prstGeom prst="rect">
            <a:avLst/>
          </a:prstGeom>
          <a:ln>
            <a:solidFill>
              <a:schemeClr val="bg2"/>
            </a:solidFill>
          </a:ln>
        </p:spPr>
      </p:pic>
      <p:sp>
        <p:nvSpPr>
          <p:cNvPr id="30" name="Rectangle 29">
            <a:extLst>
              <a:ext uri="{FF2B5EF4-FFF2-40B4-BE49-F238E27FC236}">
                <a16:creationId xmlns:a16="http://schemas.microsoft.com/office/drawing/2014/main" id="{105EAA16-F3C5-4E2E-02AD-83CD42828D5B}"/>
              </a:ext>
            </a:extLst>
          </p:cNvPr>
          <p:cNvSpPr/>
          <p:nvPr/>
        </p:nvSpPr>
        <p:spPr>
          <a:xfrm>
            <a:off x="9136746" y="4691098"/>
            <a:ext cx="1748789"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it-IT" sz="1200" dirty="0">
                <a:solidFill>
                  <a:srgbClr val="1D1D1B"/>
                </a:solidFill>
                <a:latin typeface="Calibri"/>
                <a:cs typeface="Calibri"/>
              </a:rPr>
              <a:t>2. Enter the certificate </a:t>
            </a:r>
            <a:r>
              <a:rPr lang="it-IT" sz="1200" dirty="0" err="1">
                <a:solidFill>
                  <a:srgbClr val="1D1D1B"/>
                </a:solidFill>
                <a:latin typeface="Calibri"/>
                <a:cs typeface="Calibri"/>
              </a:rPr>
              <a:t>expiration</a:t>
            </a:r>
            <a:r>
              <a:rPr lang="it-IT" sz="1200" dirty="0">
                <a:solidFill>
                  <a:srgbClr val="1D1D1B"/>
                </a:solidFill>
                <a:latin typeface="Calibri"/>
                <a:cs typeface="Calibri"/>
              </a:rPr>
              <a:t> date</a:t>
            </a:r>
            <a:endParaRPr lang="it-IT" sz="1200" dirty="0">
              <a:latin typeface="Calibri"/>
              <a:cs typeface="Calibri"/>
            </a:endParaRPr>
          </a:p>
        </p:txBody>
      </p:sp>
      <p:cxnSp>
        <p:nvCxnSpPr>
          <p:cNvPr id="31" name="Straight Arrow Connector 30">
            <a:extLst>
              <a:ext uri="{FF2B5EF4-FFF2-40B4-BE49-F238E27FC236}">
                <a16:creationId xmlns:a16="http://schemas.microsoft.com/office/drawing/2014/main" id="{08C8451D-C963-34A5-90EF-E85B0A3C2B8D}"/>
              </a:ext>
            </a:extLst>
          </p:cNvPr>
          <p:cNvCxnSpPr>
            <a:cxnSpLocks/>
            <a:stCxn id="30" idx="0"/>
          </p:cNvCxnSpPr>
          <p:nvPr/>
        </p:nvCxnSpPr>
        <p:spPr>
          <a:xfrm flipV="1">
            <a:off x="10011141" y="4070252"/>
            <a:ext cx="110315" cy="6208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93855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A9CF-440B-BA1C-B74A-97A2D2009F58}"/>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7B4F6EC1-1D84-ADF3-13F9-FC83E715C0D9}"/>
              </a:ext>
            </a:extLst>
          </p:cNvPr>
          <p:cNvPicPr>
            <a:picLocks noChangeAspect="1"/>
          </p:cNvPicPr>
          <p:nvPr/>
        </p:nvPicPr>
        <p:blipFill>
          <a:blip r:embed="rId3"/>
          <a:stretch>
            <a:fillRect/>
          </a:stretch>
        </p:blipFill>
        <p:spPr>
          <a:xfrm>
            <a:off x="8035633" y="3889418"/>
            <a:ext cx="3178433" cy="1905621"/>
          </a:xfrm>
          <a:prstGeom prst="rect">
            <a:avLst/>
          </a:prstGeom>
          <a:ln>
            <a:solidFill>
              <a:schemeClr val="tx1"/>
            </a:solidFill>
          </a:ln>
        </p:spPr>
      </p:pic>
      <p:pic>
        <p:nvPicPr>
          <p:cNvPr id="15" name="Picture 14">
            <a:extLst>
              <a:ext uri="{FF2B5EF4-FFF2-40B4-BE49-F238E27FC236}">
                <a16:creationId xmlns:a16="http://schemas.microsoft.com/office/drawing/2014/main" id="{6E475C03-A565-E648-12AC-CBA89B25B8E1}"/>
              </a:ext>
            </a:extLst>
          </p:cNvPr>
          <p:cNvPicPr>
            <a:picLocks noChangeAspect="1"/>
          </p:cNvPicPr>
          <p:nvPr/>
        </p:nvPicPr>
        <p:blipFill>
          <a:blip r:embed="rId4"/>
          <a:stretch>
            <a:fillRect/>
          </a:stretch>
        </p:blipFill>
        <p:spPr>
          <a:xfrm>
            <a:off x="8192072" y="2173685"/>
            <a:ext cx="2865556" cy="1458711"/>
          </a:xfrm>
          <a:prstGeom prst="rect">
            <a:avLst/>
          </a:prstGeom>
          <a:ln>
            <a:solidFill>
              <a:schemeClr val="tx1">
                <a:lumMod val="95000"/>
                <a:lumOff val="5000"/>
              </a:schemeClr>
            </a:solidFill>
          </a:ln>
        </p:spPr>
      </p:pic>
      <p:pic>
        <p:nvPicPr>
          <p:cNvPr id="5" name="Picture 4">
            <a:extLst>
              <a:ext uri="{FF2B5EF4-FFF2-40B4-BE49-F238E27FC236}">
                <a16:creationId xmlns:a16="http://schemas.microsoft.com/office/drawing/2014/main" id="{182EBF53-76DB-EA49-A4AC-50B4C110AC7F}"/>
              </a:ext>
            </a:extLst>
          </p:cNvPr>
          <p:cNvPicPr>
            <a:picLocks noChangeAspect="1"/>
          </p:cNvPicPr>
          <p:nvPr/>
        </p:nvPicPr>
        <p:blipFill>
          <a:blip r:embed="rId5"/>
          <a:stretch>
            <a:fillRect/>
          </a:stretch>
        </p:blipFill>
        <p:spPr>
          <a:xfrm>
            <a:off x="680523" y="1890372"/>
            <a:ext cx="5880719" cy="4359759"/>
          </a:xfrm>
          <a:prstGeom prst="rect">
            <a:avLst/>
          </a:prstGeom>
          <a:ln>
            <a:solidFill>
              <a:schemeClr val="tx1"/>
            </a:solidFill>
          </a:ln>
        </p:spPr>
      </p:pic>
      <p:graphicFrame>
        <p:nvGraphicFramePr>
          <p:cNvPr id="4" name="think-cell data - do not delete" hidden="1">
            <a:extLst>
              <a:ext uri="{FF2B5EF4-FFF2-40B4-BE49-F238E27FC236}">
                <a16:creationId xmlns:a16="http://schemas.microsoft.com/office/drawing/2014/main" id="{BD1459D0-3306-26CA-5E5B-6DCD1615F4C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84" imgH="486" progId="TCLayout.ActiveDocument.1">
                  <p:embed/>
                </p:oleObj>
              </mc:Choice>
              <mc:Fallback>
                <p:oleObj name="think-cell Slide" r:id="rId6" imgW="484" imgH="486" progId="TCLayout.ActiveDocument.1">
                  <p:embed/>
                  <p:pic>
                    <p:nvPicPr>
                      <p:cNvPr id="4" name="think-cell data - do not delete" hidden="1">
                        <a:extLst>
                          <a:ext uri="{FF2B5EF4-FFF2-40B4-BE49-F238E27FC236}">
                            <a16:creationId xmlns:a16="http://schemas.microsoft.com/office/drawing/2014/main" id="{BD1459D0-3306-26CA-5E5B-6DCD1615F4C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8557B1C1-51AF-4A7C-A6C6-365013C1A353}"/>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8962C1AF-8E80-C6E3-8BF7-6910EAE3C457}"/>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6" name="Segnaposto numero diapositiva 1">
            <a:extLst>
              <a:ext uri="{FF2B5EF4-FFF2-40B4-BE49-F238E27FC236}">
                <a16:creationId xmlns:a16="http://schemas.microsoft.com/office/drawing/2014/main" id="{6145A384-A973-B6D1-FD45-34656E1E4A73}"/>
              </a:ext>
            </a:extLst>
          </p:cNvPr>
          <p:cNvSpPr txBox="1">
            <a:spLocks/>
          </p:cNvSpPr>
          <p:nvPr/>
        </p:nvSpPr>
        <p:spPr>
          <a:xfrm>
            <a:off x="6193103" y="6614243"/>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3" name="TextBox 2">
            <a:extLst>
              <a:ext uri="{FF2B5EF4-FFF2-40B4-BE49-F238E27FC236}">
                <a16:creationId xmlns:a16="http://schemas.microsoft.com/office/drawing/2014/main" id="{693C07E2-227D-99EC-DD80-0BEEFB42FFDD}"/>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(3/5)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1" name="Rectangle 10">
            <a:extLst>
              <a:ext uri="{FF2B5EF4-FFF2-40B4-BE49-F238E27FC236}">
                <a16:creationId xmlns:a16="http://schemas.microsoft.com/office/drawing/2014/main" id="{A75521EA-F37D-FB05-4BF1-AC016327A700}"/>
              </a:ext>
            </a:extLst>
          </p:cNvPr>
          <p:cNvSpPr/>
          <p:nvPr/>
        </p:nvSpPr>
        <p:spPr>
          <a:xfrm>
            <a:off x="5846215" y="3323350"/>
            <a:ext cx="1748789" cy="22313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1. Click on </a:t>
            </a:r>
            <a:r>
              <a:rPr lang="en-US" sz="1200" b="1" dirty="0">
                <a:solidFill>
                  <a:srgbClr val="1D1D1B"/>
                </a:solidFill>
                <a:latin typeface="Calibri"/>
                <a:cs typeface="Calibri"/>
              </a:rPr>
              <a:t>the icon</a:t>
            </a:r>
            <a:endParaRPr lang="it-IT" sz="1200" b="1" dirty="0">
              <a:latin typeface="Calibri"/>
              <a:cs typeface="Calibri"/>
            </a:endParaRPr>
          </a:p>
        </p:txBody>
      </p:sp>
      <p:cxnSp>
        <p:nvCxnSpPr>
          <p:cNvPr id="13" name="Straight Arrow Connector 12">
            <a:extLst>
              <a:ext uri="{FF2B5EF4-FFF2-40B4-BE49-F238E27FC236}">
                <a16:creationId xmlns:a16="http://schemas.microsoft.com/office/drawing/2014/main" id="{8C652E22-3231-C7AD-03AA-5B158BDAE6AD}"/>
              </a:ext>
            </a:extLst>
          </p:cNvPr>
          <p:cNvCxnSpPr>
            <a:cxnSpLocks/>
            <a:stCxn id="11" idx="1"/>
            <a:endCxn id="14" idx="3"/>
          </p:cNvCxnSpPr>
          <p:nvPr/>
        </p:nvCxnSpPr>
        <p:spPr>
          <a:xfrm flipH="1">
            <a:off x="3620883" y="3434919"/>
            <a:ext cx="2225332" cy="6353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Rounded Corners 13">
            <a:extLst>
              <a:ext uri="{FF2B5EF4-FFF2-40B4-BE49-F238E27FC236}">
                <a16:creationId xmlns:a16="http://schemas.microsoft.com/office/drawing/2014/main" id="{4A295504-E1EB-960B-9234-2EC553918586}"/>
              </a:ext>
            </a:extLst>
          </p:cNvPr>
          <p:cNvSpPr/>
          <p:nvPr/>
        </p:nvSpPr>
        <p:spPr>
          <a:xfrm>
            <a:off x="3294953" y="3960985"/>
            <a:ext cx="325930" cy="21853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7" name="Rectangle 6">
            <a:extLst>
              <a:ext uri="{FF2B5EF4-FFF2-40B4-BE49-F238E27FC236}">
                <a16:creationId xmlns:a16="http://schemas.microsoft.com/office/drawing/2014/main" id="{ADA3AE7E-B750-D065-1B30-99204C1766C1}"/>
              </a:ext>
            </a:extLst>
          </p:cNvPr>
          <p:cNvSpPr/>
          <p:nvPr/>
        </p:nvSpPr>
        <p:spPr>
          <a:xfrm>
            <a:off x="9244458" y="1258634"/>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2. Click on "</a:t>
            </a:r>
            <a:r>
              <a:rPr lang="en-US" sz="1200" b="1" dirty="0">
                <a:solidFill>
                  <a:srgbClr val="1D1D1B"/>
                </a:solidFill>
                <a:latin typeface="Calibri"/>
                <a:cs typeface="Calibri"/>
              </a:rPr>
              <a:t>Select Files"</a:t>
            </a:r>
            <a:r>
              <a:rPr lang="en-US" sz="1200" dirty="0">
                <a:solidFill>
                  <a:srgbClr val="1D1D1B"/>
                </a:solidFill>
                <a:latin typeface="Calibri"/>
                <a:cs typeface="Calibri"/>
              </a:rPr>
              <a:t> to search for the document on your computer</a:t>
            </a:r>
            <a:endParaRPr lang="it-IT" sz="1200" dirty="0">
              <a:latin typeface="Calibri"/>
              <a:cs typeface="Calibri"/>
            </a:endParaRPr>
          </a:p>
        </p:txBody>
      </p:sp>
      <p:cxnSp>
        <p:nvCxnSpPr>
          <p:cNvPr id="9" name="Straight Arrow Connector 8">
            <a:extLst>
              <a:ext uri="{FF2B5EF4-FFF2-40B4-BE49-F238E27FC236}">
                <a16:creationId xmlns:a16="http://schemas.microsoft.com/office/drawing/2014/main" id="{E6C07294-3CD7-0A26-3204-21D4C5D1D826}"/>
              </a:ext>
            </a:extLst>
          </p:cNvPr>
          <p:cNvCxnSpPr>
            <a:cxnSpLocks/>
            <a:stCxn id="7" idx="2"/>
          </p:cNvCxnSpPr>
          <p:nvPr/>
        </p:nvCxnSpPr>
        <p:spPr>
          <a:xfrm flipH="1">
            <a:off x="9624850" y="2035770"/>
            <a:ext cx="494003" cy="8788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Rectangle: Rounded Corners 9">
            <a:extLst>
              <a:ext uri="{FF2B5EF4-FFF2-40B4-BE49-F238E27FC236}">
                <a16:creationId xmlns:a16="http://schemas.microsoft.com/office/drawing/2014/main" id="{922477E9-68B8-CA69-30D8-69D7221F68EA}"/>
              </a:ext>
            </a:extLst>
          </p:cNvPr>
          <p:cNvSpPr/>
          <p:nvPr/>
        </p:nvSpPr>
        <p:spPr>
          <a:xfrm>
            <a:off x="9244458" y="2914650"/>
            <a:ext cx="760785" cy="20089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4" name="Rectangle 23">
            <a:extLst>
              <a:ext uri="{FF2B5EF4-FFF2-40B4-BE49-F238E27FC236}">
                <a16:creationId xmlns:a16="http://schemas.microsoft.com/office/drawing/2014/main" id="{25151691-8EE4-375D-0E29-8189BF6DE4A2}"/>
              </a:ext>
            </a:extLst>
          </p:cNvPr>
          <p:cNvSpPr/>
          <p:nvPr/>
        </p:nvSpPr>
        <p:spPr>
          <a:xfrm>
            <a:off x="8645603" y="5695603"/>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dirty="0">
                <a:solidFill>
                  <a:srgbClr val="1D1D1B"/>
                </a:solidFill>
                <a:latin typeface="Calibri"/>
                <a:cs typeface="Calibri"/>
              </a:rPr>
              <a:t>3. Once the completion bar has turned green you can click on the "</a:t>
            </a:r>
            <a:r>
              <a:rPr lang="en-US" sz="1200" b="1" dirty="0">
                <a:solidFill>
                  <a:srgbClr val="1D1D1B"/>
                </a:solidFill>
                <a:latin typeface="Calibri"/>
                <a:cs typeface="Calibri"/>
              </a:rPr>
              <a:t>Close</a:t>
            </a:r>
            <a:r>
              <a:rPr lang="en-US" sz="1200" dirty="0">
                <a:solidFill>
                  <a:srgbClr val="1D1D1B"/>
                </a:solidFill>
                <a:latin typeface="Calibri"/>
                <a:cs typeface="Calibri"/>
              </a:rPr>
              <a:t>" button</a:t>
            </a:r>
            <a:endParaRPr lang="it-IT" sz="1200" dirty="0">
              <a:latin typeface="Calibri"/>
              <a:cs typeface="Calibri"/>
            </a:endParaRPr>
          </a:p>
        </p:txBody>
      </p:sp>
      <p:cxnSp>
        <p:nvCxnSpPr>
          <p:cNvPr id="25" name="Straight Arrow Connector 24">
            <a:extLst>
              <a:ext uri="{FF2B5EF4-FFF2-40B4-BE49-F238E27FC236}">
                <a16:creationId xmlns:a16="http://schemas.microsoft.com/office/drawing/2014/main" id="{D1D2298D-AFF8-6DB5-DC2E-EF2F76EEF8E5}"/>
              </a:ext>
            </a:extLst>
          </p:cNvPr>
          <p:cNvCxnSpPr>
            <a:cxnSpLocks/>
            <a:stCxn id="24" idx="0"/>
            <a:endCxn id="26" idx="2"/>
          </p:cNvCxnSpPr>
          <p:nvPr/>
        </p:nvCxnSpPr>
        <p:spPr>
          <a:xfrm flipV="1">
            <a:off x="9519998" y="5388612"/>
            <a:ext cx="188978" cy="3069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Rectangle: Rounded Corners 25">
            <a:extLst>
              <a:ext uri="{FF2B5EF4-FFF2-40B4-BE49-F238E27FC236}">
                <a16:creationId xmlns:a16="http://schemas.microsoft.com/office/drawing/2014/main" id="{C9D3475E-8AA6-F359-1235-DB156A00B35A}"/>
              </a:ext>
            </a:extLst>
          </p:cNvPr>
          <p:cNvSpPr/>
          <p:nvPr/>
        </p:nvSpPr>
        <p:spPr>
          <a:xfrm>
            <a:off x="8288386" y="5087264"/>
            <a:ext cx="2841180" cy="301348"/>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31" name="Straight Arrow Connector 30">
            <a:extLst>
              <a:ext uri="{FF2B5EF4-FFF2-40B4-BE49-F238E27FC236}">
                <a16:creationId xmlns:a16="http://schemas.microsoft.com/office/drawing/2014/main" id="{2F9B67AA-CE93-7E31-D751-C4E27ED24C01}"/>
              </a:ext>
            </a:extLst>
          </p:cNvPr>
          <p:cNvCxnSpPr>
            <a:cxnSpLocks/>
          </p:cNvCxnSpPr>
          <p:nvPr/>
        </p:nvCxnSpPr>
        <p:spPr>
          <a:xfrm flipV="1">
            <a:off x="10394392" y="5580381"/>
            <a:ext cx="248219" cy="1917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Rounded Corners 33">
            <a:extLst>
              <a:ext uri="{FF2B5EF4-FFF2-40B4-BE49-F238E27FC236}">
                <a16:creationId xmlns:a16="http://schemas.microsoft.com/office/drawing/2014/main" id="{9EEE62ED-FA6D-4C83-9E38-26843164CB2C}"/>
              </a:ext>
            </a:extLst>
          </p:cNvPr>
          <p:cNvSpPr/>
          <p:nvPr/>
        </p:nvSpPr>
        <p:spPr>
          <a:xfrm>
            <a:off x="10642611" y="5429707"/>
            <a:ext cx="486956" cy="301348"/>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5" name="Rectangle 34">
            <a:extLst>
              <a:ext uri="{FF2B5EF4-FFF2-40B4-BE49-F238E27FC236}">
                <a16:creationId xmlns:a16="http://schemas.microsoft.com/office/drawing/2014/main" id="{AFB1614E-FD8F-DE43-2EE0-59810B75CF8E}"/>
              </a:ext>
            </a:extLst>
          </p:cNvPr>
          <p:cNvSpPr/>
          <p:nvPr/>
        </p:nvSpPr>
        <p:spPr>
          <a:xfrm>
            <a:off x="166472" y="3015099"/>
            <a:ext cx="1505917"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n-US" sz="1200" b="1" dirty="0">
                <a:solidFill>
                  <a:srgbClr val="1D1D1B"/>
                </a:solidFill>
                <a:latin typeface="Calibri"/>
                <a:cs typeface="Calibri"/>
              </a:rPr>
              <a:t>It is mandatory to insert a Document in order to save the certificate</a:t>
            </a:r>
            <a:endParaRPr lang="it-IT" sz="1200" b="1" dirty="0">
              <a:latin typeface="Calibri"/>
              <a:cs typeface="Calibri"/>
            </a:endParaRPr>
          </a:p>
        </p:txBody>
      </p:sp>
    </p:spTree>
    <p:extLst>
      <p:ext uri="{BB962C8B-B14F-4D97-AF65-F5344CB8AC3E}">
        <p14:creationId xmlns:p14="http://schemas.microsoft.com/office/powerpoint/2010/main" val="3016274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5D834-E371-9D2A-CA70-FDEE51444BA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36D439D-B741-2DD2-8D13-DB8CB1502005}"/>
              </a:ext>
            </a:extLst>
          </p:cNvPr>
          <p:cNvPicPr>
            <a:picLocks noChangeAspect="1"/>
          </p:cNvPicPr>
          <p:nvPr/>
        </p:nvPicPr>
        <p:blipFill>
          <a:blip r:embed="rId3"/>
          <a:stretch>
            <a:fillRect/>
          </a:stretch>
        </p:blipFill>
        <p:spPr>
          <a:xfrm>
            <a:off x="680523" y="1890372"/>
            <a:ext cx="5880719" cy="4359759"/>
          </a:xfrm>
          <a:prstGeom prst="rect">
            <a:avLst/>
          </a:prstGeom>
          <a:ln>
            <a:solidFill>
              <a:schemeClr val="tx1"/>
            </a:solidFill>
          </a:ln>
        </p:spPr>
      </p:pic>
      <p:graphicFrame>
        <p:nvGraphicFramePr>
          <p:cNvPr id="4" name="think-cell data - do not delete" hidden="1">
            <a:extLst>
              <a:ext uri="{FF2B5EF4-FFF2-40B4-BE49-F238E27FC236}">
                <a16:creationId xmlns:a16="http://schemas.microsoft.com/office/drawing/2014/main" id="{42080270-D98C-3AE9-4DB8-CF0C9DBEF89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4" name="think-cell data - do not delete" hidden="1">
                        <a:extLst>
                          <a:ext uri="{FF2B5EF4-FFF2-40B4-BE49-F238E27FC236}">
                            <a16:creationId xmlns:a16="http://schemas.microsoft.com/office/drawing/2014/main" id="{42080270-D98C-3AE9-4DB8-CF0C9DBEF89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8C8F5145-2B58-7B00-6AF6-5C38B5DEB2EB}"/>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92D2F352-6462-E3DD-D3B5-A86C445FBB77}"/>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A58573C0-6A02-5418-5C87-33D0E8B8C8F1}"/>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(3/5)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24" name="Rectangle 23">
            <a:extLst>
              <a:ext uri="{FF2B5EF4-FFF2-40B4-BE49-F238E27FC236}">
                <a16:creationId xmlns:a16="http://schemas.microsoft.com/office/drawing/2014/main" id="{3332725B-DCF6-E9DF-7586-B23D1F1B9BFE}"/>
              </a:ext>
            </a:extLst>
          </p:cNvPr>
          <p:cNvSpPr/>
          <p:nvPr/>
        </p:nvSpPr>
        <p:spPr>
          <a:xfrm>
            <a:off x="7881982" y="4672260"/>
            <a:ext cx="1748789" cy="155427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1. </a:t>
            </a:r>
            <a:r>
              <a:rPr lang="en-US" sz="1200" b="1" dirty="0">
                <a:solidFill>
                  <a:srgbClr val="1D1D1B"/>
                </a:solidFill>
                <a:latin typeface="Calibri"/>
                <a:cs typeface="Calibri"/>
              </a:rPr>
              <a:t>Enter the email address of the person to whom you want to send the notification emails here.</a:t>
            </a:r>
          </a:p>
          <a:p>
            <a:pPr marL="92075" marR="158115">
              <a:lnSpc>
                <a:spcPct val="100000"/>
              </a:lnSpc>
              <a:spcBef>
                <a:spcPts val="305"/>
              </a:spcBef>
            </a:pPr>
            <a:r>
              <a:rPr lang="en-US" sz="1200" i="1" dirty="0">
                <a:solidFill>
                  <a:srgbClr val="1D1D1B"/>
                </a:solidFill>
                <a:latin typeface="Calibri"/>
                <a:cs typeface="Calibri"/>
              </a:rPr>
              <a:t>By default, the system suggests the primary contact's email address.</a:t>
            </a:r>
            <a:endParaRPr lang="it-IT" sz="1000" i="1" dirty="0">
              <a:latin typeface="Calibri"/>
              <a:cs typeface="Calibri"/>
            </a:endParaRPr>
          </a:p>
        </p:txBody>
      </p:sp>
      <p:cxnSp>
        <p:nvCxnSpPr>
          <p:cNvPr id="31" name="Straight Arrow Connector 30">
            <a:extLst>
              <a:ext uri="{FF2B5EF4-FFF2-40B4-BE49-F238E27FC236}">
                <a16:creationId xmlns:a16="http://schemas.microsoft.com/office/drawing/2014/main" id="{C40F1F48-4DED-CEF4-09E0-B1F2C6EB4FB0}"/>
              </a:ext>
            </a:extLst>
          </p:cNvPr>
          <p:cNvCxnSpPr>
            <a:cxnSpLocks/>
            <a:stCxn id="24" idx="1"/>
            <a:endCxn id="34" idx="3"/>
          </p:cNvCxnSpPr>
          <p:nvPr/>
        </p:nvCxnSpPr>
        <p:spPr>
          <a:xfrm flipH="1" flipV="1">
            <a:off x="6350000" y="5299214"/>
            <a:ext cx="1531982" cy="1501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Rounded Corners 33">
            <a:extLst>
              <a:ext uri="{FF2B5EF4-FFF2-40B4-BE49-F238E27FC236}">
                <a16:creationId xmlns:a16="http://schemas.microsoft.com/office/drawing/2014/main" id="{76B98648-681E-BFC2-5D7F-693C16E3B73B}"/>
              </a:ext>
            </a:extLst>
          </p:cNvPr>
          <p:cNvSpPr/>
          <p:nvPr/>
        </p:nvSpPr>
        <p:spPr>
          <a:xfrm>
            <a:off x="3275622" y="5112028"/>
            <a:ext cx="3074378"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6" name="Rectangle 15">
            <a:extLst>
              <a:ext uri="{FF2B5EF4-FFF2-40B4-BE49-F238E27FC236}">
                <a16:creationId xmlns:a16="http://schemas.microsoft.com/office/drawing/2014/main" id="{CBF09F99-96DF-A4F2-5CFE-BE8AD018305F}"/>
              </a:ext>
            </a:extLst>
          </p:cNvPr>
          <p:cNvSpPr/>
          <p:nvPr/>
        </p:nvSpPr>
        <p:spPr>
          <a:xfrm>
            <a:off x="7799505" y="3252480"/>
            <a:ext cx="1748789"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2. Enter additional non-mandatory fields if necessary</a:t>
            </a:r>
            <a:endParaRPr lang="it-IT" sz="1200" dirty="0">
              <a:latin typeface="Calibri"/>
              <a:cs typeface="Calibri"/>
            </a:endParaRPr>
          </a:p>
        </p:txBody>
      </p:sp>
      <p:cxnSp>
        <p:nvCxnSpPr>
          <p:cNvPr id="17" name="Straight Arrow Connector 16">
            <a:extLst>
              <a:ext uri="{FF2B5EF4-FFF2-40B4-BE49-F238E27FC236}">
                <a16:creationId xmlns:a16="http://schemas.microsoft.com/office/drawing/2014/main" id="{6C33D1D0-66B3-C52C-8678-B27C90A735B1}"/>
              </a:ext>
            </a:extLst>
          </p:cNvPr>
          <p:cNvCxnSpPr>
            <a:cxnSpLocks/>
            <a:stCxn id="16" idx="1"/>
            <a:endCxn id="19" idx="3"/>
          </p:cNvCxnSpPr>
          <p:nvPr/>
        </p:nvCxnSpPr>
        <p:spPr>
          <a:xfrm flipH="1" flipV="1">
            <a:off x="6426679" y="3323493"/>
            <a:ext cx="1372826" cy="2252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Rectangle: Rounded Corners 18">
            <a:extLst>
              <a:ext uri="{FF2B5EF4-FFF2-40B4-BE49-F238E27FC236}">
                <a16:creationId xmlns:a16="http://schemas.microsoft.com/office/drawing/2014/main" id="{CC926C98-6B8C-05D3-F5B7-DCADEE833C9B}"/>
              </a:ext>
            </a:extLst>
          </p:cNvPr>
          <p:cNvSpPr/>
          <p:nvPr/>
        </p:nvSpPr>
        <p:spPr>
          <a:xfrm>
            <a:off x="3275622" y="3193028"/>
            <a:ext cx="3151057" cy="26092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2" name="Rectangle: Rounded Corners 21">
            <a:extLst>
              <a:ext uri="{FF2B5EF4-FFF2-40B4-BE49-F238E27FC236}">
                <a16:creationId xmlns:a16="http://schemas.microsoft.com/office/drawing/2014/main" id="{72462074-5071-4D91-B312-FD17D9EDC92C}"/>
              </a:ext>
            </a:extLst>
          </p:cNvPr>
          <p:cNvSpPr/>
          <p:nvPr/>
        </p:nvSpPr>
        <p:spPr>
          <a:xfrm>
            <a:off x="3275623" y="4506929"/>
            <a:ext cx="3074378" cy="53135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3" name="Straight Arrow Connector 22">
            <a:extLst>
              <a:ext uri="{FF2B5EF4-FFF2-40B4-BE49-F238E27FC236}">
                <a16:creationId xmlns:a16="http://schemas.microsoft.com/office/drawing/2014/main" id="{8039ED41-BA96-B0C1-D537-3952220E2674}"/>
              </a:ext>
            </a:extLst>
          </p:cNvPr>
          <p:cNvCxnSpPr>
            <a:cxnSpLocks/>
          </p:cNvCxnSpPr>
          <p:nvPr/>
        </p:nvCxnSpPr>
        <p:spPr>
          <a:xfrm flipH="1">
            <a:off x="6350000" y="3699362"/>
            <a:ext cx="1449505" cy="8355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09233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953805-DCA5-75C3-90AD-E16F1391D35E}"/>
              </a:ext>
            </a:extLst>
          </p:cNvPr>
          <p:cNvSpPr>
            <a:spLocks noGrp="1"/>
          </p:cNvSpPr>
          <p:nvPr>
            <p:ph type="sldNum" sz="quarter" idx="12"/>
          </p:nvPr>
        </p:nvSpPr>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5" name="Servizi diffusione audio">
            <a:extLst>
              <a:ext uri="{FF2B5EF4-FFF2-40B4-BE49-F238E27FC236}">
                <a16:creationId xmlns:a16="http://schemas.microsoft.com/office/drawing/2014/main" id="{BB572494-8ED6-F680-0E9C-31BECB1AF8D7}"/>
              </a:ext>
            </a:extLst>
          </p:cNvPr>
          <p:cNvSpPr txBox="1"/>
          <p:nvPr/>
        </p:nvSpPr>
        <p:spPr>
          <a:xfrm>
            <a:off x="156151" y="-85935"/>
            <a:ext cx="9748520" cy="532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080" tIns="38080" rIns="38080" bIns="38080">
            <a:spAutoFit/>
          </a:bodyPr>
          <a:lstStyle>
            <a:lvl1pPr defTabSz="571500">
              <a:lnSpc>
                <a:spcPts val="8700"/>
              </a:lnSpc>
              <a:defRPr sz="4200" i="1">
                <a:solidFill>
                  <a:srgbClr val="3273B9"/>
                </a:solidFill>
                <a:latin typeface="Gill Sans"/>
                <a:ea typeface="Gill Sans"/>
                <a:cs typeface="Gill Sans"/>
                <a:sym typeface="Gill Sans"/>
              </a:defRPr>
            </a:lvl1pPr>
          </a:lstStyle>
          <a:p>
            <a:pPr marL="0" marR="0" lvl="0" indent="0" algn="l" defTabSz="571500" rtl="0" eaLnBrk="1" fontAlgn="auto" latinLnBrk="0" hangingPunct="0">
              <a:lnSpc>
                <a:spcPct val="150000"/>
              </a:lnSpc>
              <a:spcBef>
                <a:spcPts val="0"/>
              </a:spcBef>
              <a:spcAft>
                <a:spcPts val="0"/>
              </a:spcAft>
              <a:buClrTx/>
              <a:buSzTx/>
              <a:buFontTx/>
              <a:buNone/>
              <a:tabLst/>
              <a:defRPr/>
            </a:pPr>
            <a:r>
              <a:rPr lang="en-US" sz="2200" b="1" kern="0" dirty="0"/>
              <a:t>Introduction</a:t>
            </a:r>
            <a:endParaRPr kumimoji="0" lang="en-US" sz="2200" b="1" i="1" u="none" strike="noStrike" kern="0" cap="none" spc="0" normalizeH="0" baseline="0" noProof="0" dirty="0">
              <a:ln>
                <a:noFill/>
              </a:ln>
              <a:solidFill>
                <a:srgbClr val="3273B9"/>
              </a:solidFill>
              <a:effectLst/>
              <a:uLnTx/>
              <a:uFillTx/>
              <a:latin typeface="Gill Sans"/>
              <a:sym typeface="Gill Sans"/>
            </a:endParaRPr>
          </a:p>
        </p:txBody>
      </p:sp>
      <p:sp>
        <p:nvSpPr>
          <p:cNvPr id="3" name="CasellaDiTesto 2">
            <a:extLst>
              <a:ext uri="{FF2B5EF4-FFF2-40B4-BE49-F238E27FC236}">
                <a16:creationId xmlns:a16="http://schemas.microsoft.com/office/drawing/2014/main" id="{A0E547BB-0B5A-54AC-C1CA-F720395BED48}"/>
              </a:ext>
            </a:extLst>
          </p:cNvPr>
          <p:cNvSpPr txBox="1"/>
          <p:nvPr/>
        </p:nvSpPr>
        <p:spPr>
          <a:xfrm>
            <a:off x="443310" y="551124"/>
            <a:ext cx="11453222" cy="59068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defTabSz="825500" rtl="0" eaLnBrk="1" fontAlgn="auto" latinLnBrk="0" hangingPunct="0">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273B9"/>
                </a:solidFill>
                <a:effectLst/>
                <a:uLnTx/>
                <a:uFillTx/>
                <a:latin typeface="Open Sans"/>
                <a:ea typeface="Open Sans"/>
                <a:cs typeface="Open Sans"/>
                <a:sym typeface="Helvetica Neue"/>
              </a:rPr>
              <a:t>XLR8 is the platform implemented by </a:t>
            </a:r>
            <a:r>
              <a:rPr kumimoji="0" lang="en-US" sz="1400" b="1" i="0" u="none" strike="noStrike" kern="1200" cap="none" spc="0" normalizeH="0" baseline="0" noProof="0" dirty="0" err="1">
                <a:ln>
                  <a:noFill/>
                </a:ln>
                <a:solidFill>
                  <a:srgbClr val="3273B9"/>
                </a:solidFill>
                <a:effectLst/>
                <a:uLnTx/>
                <a:uFillTx/>
                <a:latin typeface="Open Sans"/>
                <a:ea typeface="Open Sans"/>
                <a:cs typeface="Open Sans"/>
                <a:sym typeface="Helvetica Neue"/>
              </a:rPr>
              <a:t>Synertrade</a:t>
            </a:r>
            <a:r>
              <a:rPr kumimoji="0" lang="en-US" sz="1400" b="1" i="0" u="none" strike="noStrike" kern="1200" cap="none" spc="0" normalizeH="0" baseline="0" noProof="0" dirty="0">
                <a:ln>
                  <a:noFill/>
                </a:ln>
                <a:solidFill>
                  <a:srgbClr val="3273B9"/>
                </a:solidFill>
                <a:effectLst/>
                <a:uLnTx/>
                <a:uFillTx/>
                <a:latin typeface="Open Sans"/>
                <a:ea typeface="Open Sans"/>
                <a:cs typeface="Open Sans"/>
                <a:sym typeface="Helvetica Neue"/>
              </a:rPr>
              <a:t> and used by Mediaset for:</a:t>
            </a:r>
          </a:p>
          <a:p>
            <a:pPr marL="0" marR="0" lvl="0" indent="0" defTabSz="825500" rtl="0" eaLnBrk="1" fontAlgn="auto" latinLnBrk="0" hangingPunct="0">
              <a:spcBef>
                <a:spcPts val="0"/>
              </a:spcBef>
              <a:spcAft>
                <a:spcPts val="0"/>
              </a:spcAft>
              <a:buClrTx/>
              <a:buSzTx/>
              <a:buFontTx/>
              <a:buNone/>
              <a:tabLst/>
              <a:defRPr/>
            </a:pPr>
            <a:endParaRPr kumimoji="0" lang="en-U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a:p>
            <a:pPr marL="27432" marR="0" indent="0" algn="l" rtl="0" fontAlgn="t">
              <a:buNone/>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rPr>
              <a:t>−Managing the supplier qualification process ;</a:t>
            </a:r>
          </a:p>
          <a:p>
            <a:pPr marL="27305" fontAlgn="t"/>
            <a:endParaRPr lang="en-US" sz="1400" dirty="0">
              <a:solidFill>
                <a:srgbClr val="3273B9"/>
              </a:solidFill>
              <a:latin typeface="Open Sans"/>
              <a:ea typeface="Open Sans"/>
              <a:cs typeface="Open Sans"/>
            </a:endParaRPr>
          </a:p>
          <a:p>
            <a:pPr marL="27305" marR="0" indent="0" algn="l">
              <a:buNone/>
            </a:pPr>
            <a:r>
              <a:rPr lang="en-US" sz="1400">
                <a:solidFill>
                  <a:srgbClr val="3273B9"/>
                </a:solidFill>
                <a:latin typeface="Open Sans"/>
                <a:ea typeface="Open Sans"/>
                <a:cs typeface="Open Sans"/>
              </a:rPr>
              <a:t>−Conducting online negotiations, exploiting the potential of the integrated Supplier Portal </a:t>
            </a:r>
            <a:endParaRPr lang="it-IT" sz="1400">
              <a:solidFill>
                <a:srgbClr val="3273B9"/>
              </a:solidFill>
              <a:latin typeface="Open Sans"/>
              <a:ea typeface="Open Sans"/>
              <a:cs typeface="Open Sans"/>
            </a:endParaRPr>
          </a:p>
          <a:p>
            <a:pPr marL="0" marR="0" lvl="0" indent="0" defTabSz="825500" rtl="0" eaLnBrk="1" fontAlgn="auto" latinLnBrk="0" hangingPunct="0">
              <a:spcBef>
                <a:spcPts val="1200"/>
              </a:spcBef>
              <a:spcAft>
                <a:spcPts val="0"/>
              </a:spcAft>
              <a:buClrTx/>
              <a:buSzTx/>
              <a:buFontTx/>
              <a:buNone/>
              <a:tabLst/>
              <a:defRPr/>
            </a:pPr>
            <a:r>
              <a:rPr kumimoji="0" lang="en-U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The Supplier Portal will allow:</a:t>
            </a:r>
          </a:p>
          <a:p>
            <a:pPr marL="0" marR="0" lvl="0" indent="0" defTabSz="825500" rtl="0" eaLnBrk="1" fontAlgn="auto" latinLnBrk="0" hangingPunct="0">
              <a:spcBef>
                <a:spcPts val="1200"/>
              </a:spcBef>
              <a:spcAft>
                <a:spcPts val="0"/>
              </a:spcAft>
              <a:buClrTx/>
              <a:buSzTx/>
              <a:buFontTx/>
              <a:buNone/>
              <a:tabLst/>
              <a:defRPr/>
            </a:pPr>
            <a:r>
              <a:rPr kumimoji="0" lang="en-US" sz="140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To the new Suppliers who wish to collaborate with Mediaset:</a:t>
            </a:r>
          </a:p>
          <a:p>
            <a:pPr lvl="1" defTabSz="825500" hangingPunct="0">
              <a:spcBef>
                <a:spcPts val="1200"/>
              </a:spcBef>
              <a:defRPr/>
            </a:pPr>
            <a:r>
              <a:rPr kumimoji="0" lang="en-U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a:t>
            </a:r>
            <a:r>
              <a:rPr kumimoji="0" lang="en-US" sz="140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To apply as potential bidders of goods and / or services, respecting terms and conditions defined by Mediaset (first part of this Manual).</a:t>
            </a:r>
          </a:p>
          <a:p>
            <a:pPr marL="0" marR="0" lvl="0" indent="0" defTabSz="825500" rtl="0" eaLnBrk="1" fontAlgn="auto" latinLnBrk="0" hangingPunct="0">
              <a:spcBef>
                <a:spcPts val="1200"/>
              </a:spcBef>
              <a:spcAft>
                <a:spcPts val="0"/>
              </a:spcAft>
              <a:buClrTx/>
              <a:buSzTx/>
              <a:buFontTx/>
              <a:buNone/>
              <a:tabLst/>
              <a:defRPr/>
            </a:pPr>
            <a:r>
              <a:rPr kumimoji="0" lang="en-US" sz="140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To Suppliers who already work with Mediaset:</a:t>
            </a:r>
          </a:p>
          <a:p>
            <a:pPr lvl="1" defTabSz="825500" hangingPunct="0">
              <a:spcBef>
                <a:spcPts val="1200"/>
              </a:spcBef>
              <a:defRPr/>
            </a:pPr>
            <a:r>
              <a:rPr kumimoji="0" lang="en-US" sz="140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−To keep updated  your own personal data contained in the  XLR8  systems  and sending the  necessary documentations for the correct managing of the different assigned furniture;</a:t>
            </a:r>
          </a:p>
          <a:p>
            <a:pPr lvl="1" defTabSz="825500" hangingPunct="0">
              <a:spcBef>
                <a:spcPts val="1200"/>
              </a:spcBef>
              <a:defRPr/>
            </a:pPr>
            <a:r>
              <a:rPr kumimoji="0" lang="en-US" sz="140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−To submit their offer for tenders and negotiations that they have been invited to participate in;</a:t>
            </a:r>
          </a:p>
          <a:p>
            <a:pPr marL="0" marR="0" lvl="0" indent="0" defTabSz="825500" rtl="0" eaLnBrk="1" fontAlgn="auto" latinLnBrk="0" hangingPunct="0">
              <a:spcBef>
                <a:spcPts val="1200"/>
              </a:spcBef>
              <a:spcAft>
                <a:spcPts val="0"/>
              </a:spcAft>
              <a:buClrTx/>
              <a:buSzTx/>
              <a:buFontTx/>
              <a:buNone/>
              <a:tabLst/>
              <a:defRPr/>
            </a:pPr>
            <a:endParaRPr kumimoji="0" lang="en-U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a:p>
            <a:pPr marL="0" marR="0" lvl="0" indent="0" defTabSz="825500" rtl="0" eaLnBrk="1" fontAlgn="auto" latinLnBrk="0" hangingPunct="0">
              <a:spcBef>
                <a:spcPts val="1200"/>
              </a:spcBef>
              <a:spcAft>
                <a:spcPts val="0"/>
              </a:spcAft>
              <a:buClrTx/>
              <a:buSzTx/>
              <a:buFontTx/>
              <a:buNone/>
              <a:tabLst/>
              <a:defRPr/>
            </a:pPr>
            <a:endParaRPr lang="en-US" sz="14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a:p>
            <a:pPr marL="0" marR="0" lvl="0" indent="0" defTabSz="825500" rtl="0" eaLnBrk="1" fontAlgn="auto" latinLnBrk="0" hangingPunct="0">
              <a:spcBef>
                <a:spcPts val="1200"/>
              </a:spcBef>
              <a:spcAft>
                <a:spcPts val="0"/>
              </a:spcAft>
              <a:buClrTx/>
              <a:buSzTx/>
              <a:buFontTx/>
              <a:buNone/>
              <a:tabLst/>
              <a:defRPr/>
            </a:pPr>
            <a:endParaRPr kumimoji="0" lang="en-U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a:p>
            <a:pPr marL="0" marR="0" lvl="0" indent="0" defTabSz="825500" rtl="0" eaLnBrk="1" fontAlgn="auto" latinLnBrk="0" hangingPunct="0">
              <a:lnSpc>
                <a:spcPct val="150000"/>
              </a:lnSpc>
              <a:spcBef>
                <a:spcPts val="0"/>
              </a:spcBef>
              <a:spcAft>
                <a:spcPts val="0"/>
              </a:spcAft>
              <a:buClrTx/>
              <a:buSzTx/>
              <a:buFontTx/>
              <a:buNone/>
              <a:tabLst/>
              <a:defRPr/>
            </a:pPr>
            <a:endParaRPr kumimoji="0" lang="it-IT" sz="12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1" name="Rectangle 10">
            <a:extLst>
              <a:ext uri="{FF2B5EF4-FFF2-40B4-BE49-F238E27FC236}">
                <a16:creationId xmlns:a16="http://schemas.microsoft.com/office/drawing/2014/main" id="{3A8AE656-7F47-95E9-3154-7F4206F561A8}"/>
              </a:ext>
            </a:extLst>
          </p:cNvPr>
          <p:cNvSpPr/>
          <p:nvPr/>
        </p:nvSpPr>
        <p:spPr>
          <a:xfrm>
            <a:off x="365421" y="5276737"/>
            <a:ext cx="11453222" cy="963680"/>
          </a:xfrm>
          <a:prstGeom prst="rect">
            <a:avLst/>
          </a:prstGeom>
          <a:solidFill>
            <a:srgbClr val="FFFFFF"/>
          </a:solidFill>
          <a:ln w="12700" cap="flat">
            <a:solidFill>
              <a:srgbClr val="3273B9"/>
            </a:solidFill>
            <a:prstDash val="solid"/>
            <a:round/>
          </a:ln>
          <a:effectLst>
            <a:outerShdw blurRad="50800" dist="38100" algn="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0" tIns="180000" rIns="180000" bIns="1800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13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This Manual is aimed to those Supplier who wish to collaborate with Mediaset.</a:t>
            </a:r>
          </a:p>
          <a:p>
            <a:pPr marL="0" marR="0" indent="0" algn="l" defTabSz="825500" rtl="0" fontAlgn="auto" latinLnBrk="0" hangingPunct="0">
              <a:lnSpc>
                <a:spcPct val="100000"/>
              </a:lnSpc>
              <a:spcBef>
                <a:spcPts val="0"/>
              </a:spcBef>
              <a:spcAft>
                <a:spcPts val="0"/>
              </a:spcAft>
              <a:buClrTx/>
              <a:buSzTx/>
              <a:buFontTx/>
              <a:buNone/>
              <a:tabLst/>
            </a:pPr>
            <a:r>
              <a:rPr lang="en-US" sz="13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In this document you will be guided, step by step, in the compilation and submission of a registration request to Mediaset Supplier’s Portal.</a:t>
            </a:r>
          </a:p>
        </p:txBody>
      </p:sp>
      <p:grpSp>
        <p:nvGrpSpPr>
          <p:cNvPr id="7" name="Group 13">
            <a:extLst>
              <a:ext uri="{FF2B5EF4-FFF2-40B4-BE49-F238E27FC236}">
                <a16:creationId xmlns:a16="http://schemas.microsoft.com/office/drawing/2014/main" id="{7BDEB91D-62A3-9E65-DC44-E2B290379F00}"/>
              </a:ext>
            </a:extLst>
          </p:cNvPr>
          <p:cNvGrpSpPr>
            <a:grpSpLocks noChangeAspect="1"/>
          </p:cNvGrpSpPr>
          <p:nvPr/>
        </p:nvGrpSpPr>
        <p:grpSpPr bwMode="auto">
          <a:xfrm>
            <a:off x="443310" y="5421782"/>
            <a:ext cx="673594" cy="673591"/>
            <a:chOff x="1559" y="600"/>
            <a:chExt cx="426" cy="426"/>
          </a:xfrm>
          <a:solidFill>
            <a:srgbClr val="3273B9"/>
          </a:solidFill>
        </p:grpSpPr>
        <p:sp>
          <p:nvSpPr>
            <p:cNvPr id="8" name="Freeform 14">
              <a:extLst>
                <a:ext uri="{FF2B5EF4-FFF2-40B4-BE49-F238E27FC236}">
                  <a16:creationId xmlns:a16="http://schemas.microsoft.com/office/drawing/2014/main" id="{1461A956-D4AD-39DF-55A7-62337965D706}"/>
                </a:ext>
              </a:extLst>
            </p:cNvPr>
            <p:cNvSpPr>
              <a:spLocks noEditPoints="1"/>
            </p:cNvSpPr>
            <p:nvPr/>
          </p:nvSpPr>
          <p:spPr bwMode="auto">
            <a:xfrm>
              <a:off x="1559" y="600"/>
              <a:ext cx="426" cy="426"/>
            </a:xfrm>
            <a:custGeom>
              <a:avLst/>
              <a:gdLst>
                <a:gd name="T0" fmla="*/ 144 w 288"/>
                <a:gd name="T1" fmla="*/ 288 h 288"/>
                <a:gd name="T2" fmla="*/ 0 w 288"/>
                <a:gd name="T3" fmla="*/ 144 h 288"/>
                <a:gd name="T4" fmla="*/ 144 w 288"/>
                <a:gd name="T5" fmla="*/ 0 h 288"/>
                <a:gd name="T6" fmla="*/ 288 w 288"/>
                <a:gd name="T7" fmla="*/ 144 h 288"/>
                <a:gd name="T8" fmla="*/ 144 w 288"/>
                <a:gd name="T9" fmla="*/ 288 h 288"/>
                <a:gd name="T10" fmla="*/ 144 w 288"/>
                <a:gd name="T11" fmla="*/ 12 h 288"/>
                <a:gd name="T12" fmla="*/ 12 w 288"/>
                <a:gd name="T13" fmla="*/ 144 h 288"/>
                <a:gd name="T14" fmla="*/ 144 w 288"/>
                <a:gd name="T15" fmla="*/ 276 h 288"/>
                <a:gd name="T16" fmla="*/ 276 w 288"/>
                <a:gd name="T17" fmla="*/ 144 h 288"/>
                <a:gd name="T18" fmla="*/ 144 w 288"/>
                <a:gd name="T19"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144" y="288"/>
                  </a:moveTo>
                  <a:cubicBezTo>
                    <a:pt x="65" y="288"/>
                    <a:pt x="0" y="224"/>
                    <a:pt x="0" y="144"/>
                  </a:cubicBezTo>
                  <a:cubicBezTo>
                    <a:pt x="0" y="65"/>
                    <a:pt x="65" y="0"/>
                    <a:pt x="144" y="0"/>
                  </a:cubicBezTo>
                  <a:cubicBezTo>
                    <a:pt x="224" y="0"/>
                    <a:pt x="288" y="65"/>
                    <a:pt x="288" y="144"/>
                  </a:cubicBezTo>
                  <a:cubicBezTo>
                    <a:pt x="288" y="224"/>
                    <a:pt x="224" y="288"/>
                    <a:pt x="144" y="288"/>
                  </a:cubicBezTo>
                  <a:close/>
                  <a:moveTo>
                    <a:pt x="144" y="12"/>
                  </a:moveTo>
                  <a:cubicBezTo>
                    <a:pt x="72" y="12"/>
                    <a:pt x="12" y="71"/>
                    <a:pt x="12" y="144"/>
                  </a:cubicBezTo>
                  <a:cubicBezTo>
                    <a:pt x="12" y="217"/>
                    <a:pt x="72" y="276"/>
                    <a:pt x="144" y="276"/>
                  </a:cubicBezTo>
                  <a:cubicBezTo>
                    <a:pt x="217" y="276"/>
                    <a:pt x="276" y="217"/>
                    <a:pt x="276" y="144"/>
                  </a:cubicBezTo>
                  <a:cubicBezTo>
                    <a:pt x="276" y="71"/>
                    <a:pt x="217" y="12"/>
                    <a:pt x="1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latin typeface="Arial" charset="0"/>
                <a:cs typeface="Arial" charset="0"/>
              </a:endParaRPr>
            </a:p>
          </p:txBody>
        </p:sp>
        <p:sp>
          <p:nvSpPr>
            <p:cNvPr id="9" name="Freeform 15">
              <a:extLst>
                <a:ext uri="{FF2B5EF4-FFF2-40B4-BE49-F238E27FC236}">
                  <a16:creationId xmlns:a16="http://schemas.microsoft.com/office/drawing/2014/main" id="{ED201FAC-7A5E-790B-A050-EE16AAA6B41F}"/>
                </a:ext>
              </a:extLst>
            </p:cNvPr>
            <p:cNvSpPr>
              <a:spLocks noEditPoints="1"/>
            </p:cNvSpPr>
            <p:nvPr/>
          </p:nvSpPr>
          <p:spPr bwMode="auto">
            <a:xfrm>
              <a:off x="1719" y="698"/>
              <a:ext cx="170" cy="168"/>
            </a:xfrm>
            <a:custGeom>
              <a:avLst/>
              <a:gdLst>
                <a:gd name="T0" fmla="*/ 66 w 115"/>
                <a:gd name="T1" fmla="*/ 114 h 114"/>
                <a:gd name="T2" fmla="*/ 62 w 115"/>
                <a:gd name="T3" fmla="*/ 112 h 114"/>
                <a:gd name="T4" fmla="*/ 2 w 115"/>
                <a:gd name="T5" fmla="*/ 52 h 114"/>
                <a:gd name="T6" fmla="*/ 1 w 115"/>
                <a:gd name="T7" fmla="*/ 47 h 114"/>
                <a:gd name="T8" fmla="*/ 4 w 115"/>
                <a:gd name="T9" fmla="*/ 43 h 114"/>
                <a:gd name="T10" fmla="*/ 106 w 115"/>
                <a:gd name="T11" fmla="*/ 1 h 114"/>
                <a:gd name="T12" fmla="*/ 113 w 115"/>
                <a:gd name="T13" fmla="*/ 2 h 114"/>
                <a:gd name="T14" fmla="*/ 114 w 115"/>
                <a:gd name="T15" fmla="*/ 9 h 114"/>
                <a:gd name="T16" fmla="*/ 72 w 115"/>
                <a:gd name="T17" fmla="*/ 111 h 114"/>
                <a:gd name="T18" fmla="*/ 68 w 115"/>
                <a:gd name="T19" fmla="*/ 114 h 114"/>
                <a:gd name="T20" fmla="*/ 66 w 115"/>
                <a:gd name="T21" fmla="*/ 114 h 114"/>
                <a:gd name="T22" fmla="*/ 17 w 115"/>
                <a:gd name="T23" fmla="*/ 50 h 114"/>
                <a:gd name="T24" fmla="*/ 64 w 115"/>
                <a:gd name="T25" fmla="*/ 98 h 114"/>
                <a:gd name="T26" fmla="*/ 97 w 115"/>
                <a:gd name="T27" fmla="*/ 17 h 114"/>
                <a:gd name="T28" fmla="*/ 17 w 115"/>
                <a:gd name="T29" fmla="*/ 5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 h="114">
                  <a:moveTo>
                    <a:pt x="66" y="114"/>
                  </a:moveTo>
                  <a:cubicBezTo>
                    <a:pt x="65" y="114"/>
                    <a:pt x="63" y="114"/>
                    <a:pt x="62" y="112"/>
                  </a:cubicBezTo>
                  <a:cubicBezTo>
                    <a:pt x="2" y="52"/>
                    <a:pt x="2" y="52"/>
                    <a:pt x="2" y="52"/>
                  </a:cubicBezTo>
                  <a:cubicBezTo>
                    <a:pt x="1" y="51"/>
                    <a:pt x="0" y="49"/>
                    <a:pt x="1" y="47"/>
                  </a:cubicBezTo>
                  <a:cubicBezTo>
                    <a:pt x="1" y="45"/>
                    <a:pt x="2" y="43"/>
                    <a:pt x="4" y="43"/>
                  </a:cubicBezTo>
                  <a:cubicBezTo>
                    <a:pt x="106" y="1"/>
                    <a:pt x="106" y="1"/>
                    <a:pt x="106" y="1"/>
                  </a:cubicBezTo>
                  <a:cubicBezTo>
                    <a:pt x="108" y="0"/>
                    <a:pt x="111" y="0"/>
                    <a:pt x="113" y="2"/>
                  </a:cubicBezTo>
                  <a:cubicBezTo>
                    <a:pt x="114" y="4"/>
                    <a:pt x="115" y="6"/>
                    <a:pt x="114" y="9"/>
                  </a:cubicBezTo>
                  <a:cubicBezTo>
                    <a:pt x="72" y="111"/>
                    <a:pt x="72" y="111"/>
                    <a:pt x="72" y="111"/>
                  </a:cubicBezTo>
                  <a:cubicBezTo>
                    <a:pt x="71" y="112"/>
                    <a:pt x="70" y="114"/>
                    <a:pt x="68" y="114"/>
                  </a:cubicBezTo>
                  <a:cubicBezTo>
                    <a:pt x="67" y="114"/>
                    <a:pt x="67" y="114"/>
                    <a:pt x="66" y="114"/>
                  </a:cubicBezTo>
                  <a:close/>
                  <a:moveTo>
                    <a:pt x="17" y="50"/>
                  </a:moveTo>
                  <a:cubicBezTo>
                    <a:pt x="64" y="98"/>
                    <a:pt x="64" y="98"/>
                    <a:pt x="64" y="98"/>
                  </a:cubicBezTo>
                  <a:cubicBezTo>
                    <a:pt x="97" y="17"/>
                    <a:pt x="97" y="17"/>
                    <a:pt x="97" y="17"/>
                  </a:cubicBezTo>
                  <a:lnTo>
                    <a:pt x="17"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latin typeface="Arial" charset="0"/>
                <a:cs typeface="Arial" charset="0"/>
              </a:endParaRPr>
            </a:p>
          </p:txBody>
        </p:sp>
        <p:sp>
          <p:nvSpPr>
            <p:cNvPr id="10" name="Freeform 16">
              <a:extLst>
                <a:ext uri="{FF2B5EF4-FFF2-40B4-BE49-F238E27FC236}">
                  <a16:creationId xmlns:a16="http://schemas.microsoft.com/office/drawing/2014/main" id="{F35D8B3E-622E-30F8-55DC-783D61518236}"/>
                </a:ext>
              </a:extLst>
            </p:cNvPr>
            <p:cNvSpPr>
              <a:spLocks noEditPoints="1"/>
            </p:cNvSpPr>
            <p:nvPr/>
          </p:nvSpPr>
          <p:spPr bwMode="auto">
            <a:xfrm>
              <a:off x="1657" y="760"/>
              <a:ext cx="170" cy="168"/>
            </a:xfrm>
            <a:custGeom>
              <a:avLst/>
              <a:gdLst>
                <a:gd name="T0" fmla="*/ 6 w 115"/>
                <a:gd name="T1" fmla="*/ 114 h 114"/>
                <a:gd name="T2" fmla="*/ 2 w 115"/>
                <a:gd name="T3" fmla="*/ 112 h 114"/>
                <a:gd name="T4" fmla="*/ 1 w 115"/>
                <a:gd name="T5" fmla="*/ 106 h 114"/>
                <a:gd name="T6" fmla="*/ 43 w 115"/>
                <a:gd name="T7" fmla="*/ 4 h 114"/>
                <a:gd name="T8" fmla="*/ 47 w 115"/>
                <a:gd name="T9" fmla="*/ 0 h 114"/>
                <a:gd name="T10" fmla="*/ 53 w 115"/>
                <a:gd name="T11" fmla="*/ 2 h 114"/>
                <a:gd name="T12" fmla="*/ 113 w 115"/>
                <a:gd name="T13" fmla="*/ 62 h 114"/>
                <a:gd name="T14" fmla="*/ 114 w 115"/>
                <a:gd name="T15" fmla="*/ 67 h 114"/>
                <a:gd name="T16" fmla="*/ 111 w 115"/>
                <a:gd name="T17" fmla="*/ 72 h 114"/>
                <a:gd name="T18" fmla="*/ 9 w 115"/>
                <a:gd name="T19" fmla="*/ 114 h 114"/>
                <a:gd name="T20" fmla="*/ 6 w 115"/>
                <a:gd name="T21" fmla="*/ 114 h 114"/>
                <a:gd name="T22" fmla="*/ 51 w 115"/>
                <a:gd name="T23" fmla="*/ 17 h 114"/>
                <a:gd name="T24" fmla="*/ 17 w 115"/>
                <a:gd name="T25" fmla="*/ 97 h 114"/>
                <a:gd name="T26" fmla="*/ 98 w 115"/>
                <a:gd name="T27" fmla="*/ 64 h 114"/>
                <a:gd name="T28" fmla="*/ 51 w 115"/>
                <a:gd name="T29" fmla="*/ 1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 h="114">
                  <a:moveTo>
                    <a:pt x="6" y="114"/>
                  </a:moveTo>
                  <a:cubicBezTo>
                    <a:pt x="5" y="114"/>
                    <a:pt x="3" y="114"/>
                    <a:pt x="2" y="112"/>
                  </a:cubicBezTo>
                  <a:cubicBezTo>
                    <a:pt x="0" y="111"/>
                    <a:pt x="0" y="108"/>
                    <a:pt x="1" y="106"/>
                  </a:cubicBezTo>
                  <a:cubicBezTo>
                    <a:pt x="43" y="4"/>
                    <a:pt x="43" y="4"/>
                    <a:pt x="43" y="4"/>
                  </a:cubicBezTo>
                  <a:cubicBezTo>
                    <a:pt x="44" y="2"/>
                    <a:pt x="45" y="1"/>
                    <a:pt x="47" y="0"/>
                  </a:cubicBezTo>
                  <a:cubicBezTo>
                    <a:pt x="49" y="0"/>
                    <a:pt x="51" y="1"/>
                    <a:pt x="53" y="2"/>
                  </a:cubicBezTo>
                  <a:cubicBezTo>
                    <a:pt x="113" y="62"/>
                    <a:pt x="113" y="62"/>
                    <a:pt x="113" y="62"/>
                  </a:cubicBezTo>
                  <a:cubicBezTo>
                    <a:pt x="114" y="63"/>
                    <a:pt x="115" y="65"/>
                    <a:pt x="114" y="67"/>
                  </a:cubicBezTo>
                  <a:cubicBezTo>
                    <a:pt x="114" y="69"/>
                    <a:pt x="113" y="71"/>
                    <a:pt x="111" y="72"/>
                  </a:cubicBezTo>
                  <a:cubicBezTo>
                    <a:pt x="9" y="114"/>
                    <a:pt x="9" y="114"/>
                    <a:pt x="9" y="114"/>
                  </a:cubicBezTo>
                  <a:cubicBezTo>
                    <a:pt x="8" y="114"/>
                    <a:pt x="7" y="114"/>
                    <a:pt x="6" y="114"/>
                  </a:cubicBezTo>
                  <a:close/>
                  <a:moveTo>
                    <a:pt x="51" y="17"/>
                  </a:moveTo>
                  <a:cubicBezTo>
                    <a:pt x="17" y="97"/>
                    <a:pt x="17" y="97"/>
                    <a:pt x="17" y="97"/>
                  </a:cubicBezTo>
                  <a:cubicBezTo>
                    <a:pt x="98" y="64"/>
                    <a:pt x="98" y="64"/>
                    <a:pt x="98" y="64"/>
                  </a:cubicBezTo>
                  <a:lnTo>
                    <a:pt x="51"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latin typeface="Arial" charset="0"/>
                <a:cs typeface="Arial" charset="0"/>
              </a:endParaRPr>
            </a:p>
          </p:txBody>
        </p:sp>
      </p:grpSp>
    </p:spTree>
    <p:extLst>
      <p:ext uri="{BB962C8B-B14F-4D97-AF65-F5344CB8AC3E}">
        <p14:creationId xmlns:p14="http://schemas.microsoft.com/office/powerpoint/2010/main" val="447087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C7C18-D1B6-1DE1-3D12-27764A9E135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73E2CD0-D41A-67A9-9B2F-6347F1FA8FBA}"/>
              </a:ext>
            </a:extLst>
          </p:cNvPr>
          <p:cNvPicPr>
            <a:picLocks noChangeAspect="1"/>
          </p:cNvPicPr>
          <p:nvPr/>
        </p:nvPicPr>
        <p:blipFill>
          <a:blip r:embed="rId3"/>
          <a:stretch>
            <a:fillRect/>
          </a:stretch>
        </p:blipFill>
        <p:spPr>
          <a:xfrm>
            <a:off x="680523" y="1890372"/>
            <a:ext cx="5880719" cy="4359759"/>
          </a:xfrm>
          <a:prstGeom prst="rect">
            <a:avLst/>
          </a:prstGeom>
          <a:ln>
            <a:solidFill>
              <a:schemeClr val="tx1"/>
            </a:solidFill>
          </a:ln>
        </p:spPr>
      </p:pic>
      <p:graphicFrame>
        <p:nvGraphicFramePr>
          <p:cNvPr id="4" name="think-cell data - do not delete" hidden="1">
            <a:extLst>
              <a:ext uri="{FF2B5EF4-FFF2-40B4-BE49-F238E27FC236}">
                <a16:creationId xmlns:a16="http://schemas.microsoft.com/office/drawing/2014/main" id="{52C3285A-F5D8-8E80-576E-BF4E727AC3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4" name="think-cell data - do not delete" hidden="1">
                        <a:extLst>
                          <a:ext uri="{FF2B5EF4-FFF2-40B4-BE49-F238E27FC236}">
                            <a16:creationId xmlns:a16="http://schemas.microsoft.com/office/drawing/2014/main" id="{52C3285A-F5D8-8E80-576E-BF4E727AC34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27053A79-2DFA-A263-2DF9-3F8F417BE2C8}"/>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C093700D-3A2B-BA0F-0690-F95E91E5609A}"/>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B95616AC-EDE6-8330-2234-C97A064DC8B4}"/>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(4/5)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24" name="Rectangle 23">
            <a:extLst>
              <a:ext uri="{FF2B5EF4-FFF2-40B4-BE49-F238E27FC236}">
                <a16:creationId xmlns:a16="http://schemas.microsoft.com/office/drawing/2014/main" id="{69978D31-B16F-FE3C-C2C5-1CAE0F1E4B26}"/>
              </a:ext>
            </a:extLst>
          </p:cNvPr>
          <p:cNvSpPr/>
          <p:nvPr/>
        </p:nvSpPr>
        <p:spPr>
          <a:xfrm>
            <a:off x="110676" y="3597562"/>
            <a:ext cx="1748789" cy="214674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2.</a:t>
            </a:r>
            <a:r>
              <a:rPr lang="en-US" sz="1200" b="1" dirty="0">
                <a:solidFill>
                  <a:srgbClr val="1D1D1B"/>
                </a:solidFill>
                <a:latin typeface="Calibri"/>
                <a:cs typeface="Calibri"/>
              </a:rPr>
              <a:t> Click “Back to Overview" to return to the certificate overview page.</a:t>
            </a:r>
          </a:p>
          <a:p>
            <a:pPr marL="92075" marR="158115">
              <a:lnSpc>
                <a:spcPct val="100000"/>
              </a:lnSpc>
              <a:spcBef>
                <a:spcPts val="305"/>
              </a:spcBef>
            </a:pPr>
            <a:r>
              <a:rPr lang="en-US" sz="1200" dirty="0">
                <a:solidFill>
                  <a:srgbClr val="1D1D1B"/>
                </a:solidFill>
                <a:latin typeface="Calibri"/>
                <a:cs typeface="Calibri"/>
              </a:rPr>
              <a:t>N.B.</a:t>
            </a:r>
          </a:p>
          <a:p>
            <a:pPr marL="92075" marR="158115">
              <a:lnSpc>
                <a:spcPct val="100000"/>
              </a:lnSpc>
              <a:spcBef>
                <a:spcPts val="305"/>
              </a:spcBef>
            </a:pPr>
            <a:r>
              <a:rPr lang="en-US" sz="1200" dirty="0">
                <a:solidFill>
                  <a:srgbClr val="1D1D1B"/>
                </a:solidFill>
                <a:latin typeface="Calibri"/>
                <a:cs typeface="Calibri"/>
              </a:rPr>
              <a:t>It is important to save the certificate before selecting this button, otherwise the certificate will not be present in the portal.</a:t>
            </a:r>
            <a:endParaRPr lang="it-IT" sz="1000" dirty="0">
              <a:latin typeface="Calibri"/>
              <a:cs typeface="Calibri"/>
            </a:endParaRPr>
          </a:p>
        </p:txBody>
      </p:sp>
      <p:cxnSp>
        <p:nvCxnSpPr>
          <p:cNvPr id="31" name="Straight Arrow Connector 30">
            <a:extLst>
              <a:ext uri="{FF2B5EF4-FFF2-40B4-BE49-F238E27FC236}">
                <a16:creationId xmlns:a16="http://schemas.microsoft.com/office/drawing/2014/main" id="{92A1EE6C-A603-5360-CA06-C30C4A54FA83}"/>
              </a:ext>
            </a:extLst>
          </p:cNvPr>
          <p:cNvCxnSpPr>
            <a:cxnSpLocks/>
            <a:stCxn id="24" idx="2"/>
            <a:endCxn id="34" idx="1"/>
          </p:cNvCxnSpPr>
          <p:nvPr/>
        </p:nvCxnSpPr>
        <p:spPr>
          <a:xfrm>
            <a:off x="985071" y="5744304"/>
            <a:ext cx="2372769" cy="1597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Rounded Corners 33">
            <a:extLst>
              <a:ext uri="{FF2B5EF4-FFF2-40B4-BE49-F238E27FC236}">
                <a16:creationId xmlns:a16="http://schemas.microsoft.com/office/drawing/2014/main" id="{70569CFE-25B6-0638-06ED-C9306CD60253}"/>
              </a:ext>
            </a:extLst>
          </p:cNvPr>
          <p:cNvSpPr/>
          <p:nvPr/>
        </p:nvSpPr>
        <p:spPr>
          <a:xfrm>
            <a:off x="3357840" y="5716886"/>
            <a:ext cx="1238623"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6" name="Rectangle 15">
            <a:extLst>
              <a:ext uri="{FF2B5EF4-FFF2-40B4-BE49-F238E27FC236}">
                <a16:creationId xmlns:a16="http://schemas.microsoft.com/office/drawing/2014/main" id="{6B4F7F99-257E-0A18-757B-4484BB6FBA30}"/>
              </a:ext>
            </a:extLst>
          </p:cNvPr>
          <p:cNvSpPr/>
          <p:nvPr/>
        </p:nvSpPr>
        <p:spPr>
          <a:xfrm>
            <a:off x="3652163" y="3838193"/>
            <a:ext cx="1748789"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b="1" dirty="0">
                <a:solidFill>
                  <a:srgbClr val="1D1D1B"/>
                </a:solidFill>
                <a:latin typeface="Calibri"/>
                <a:cs typeface="Calibri"/>
              </a:rPr>
              <a:t>1. Click "Save and Continue" </a:t>
            </a:r>
            <a:r>
              <a:rPr lang="en-US" sz="1200" dirty="0">
                <a:solidFill>
                  <a:srgbClr val="1D1D1B"/>
                </a:solidFill>
                <a:latin typeface="Calibri"/>
                <a:cs typeface="Calibri"/>
              </a:rPr>
              <a:t>to save the entered certificate.</a:t>
            </a:r>
            <a:endParaRPr lang="it-IT" sz="1200" dirty="0">
              <a:latin typeface="Calibri"/>
              <a:cs typeface="Calibri"/>
            </a:endParaRPr>
          </a:p>
        </p:txBody>
      </p:sp>
      <p:sp>
        <p:nvSpPr>
          <p:cNvPr id="19" name="Rectangle: Rounded Corners 18">
            <a:extLst>
              <a:ext uri="{FF2B5EF4-FFF2-40B4-BE49-F238E27FC236}">
                <a16:creationId xmlns:a16="http://schemas.microsoft.com/office/drawing/2014/main" id="{959955E4-18FE-F82E-0484-B49C5B959DE5}"/>
              </a:ext>
            </a:extLst>
          </p:cNvPr>
          <p:cNvSpPr/>
          <p:nvPr/>
        </p:nvSpPr>
        <p:spPr>
          <a:xfrm>
            <a:off x="5222929" y="5716886"/>
            <a:ext cx="873071"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2" name="Rectangle: Rounded Corners 21">
            <a:extLst>
              <a:ext uri="{FF2B5EF4-FFF2-40B4-BE49-F238E27FC236}">
                <a16:creationId xmlns:a16="http://schemas.microsoft.com/office/drawing/2014/main" id="{9499FE47-F09E-50AE-A488-1180ACEFC99D}"/>
              </a:ext>
            </a:extLst>
          </p:cNvPr>
          <p:cNvSpPr/>
          <p:nvPr/>
        </p:nvSpPr>
        <p:spPr>
          <a:xfrm>
            <a:off x="4701539" y="5716886"/>
            <a:ext cx="451485"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3" name="Straight Arrow Connector 22">
            <a:extLst>
              <a:ext uri="{FF2B5EF4-FFF2-40B4-BE49-F238E27FC236}">
                <a16:creationId xmlns:a16="http://schemas.microsoft.com/office/drawing/2014/main" id="{8351068B-DC6E-5636-4669-1B0E435BEC59}"/>
              </a:ext>
            </a:extLst>
          </p:cNvPr>
          <p:cNvCxnSpPr>
            <a:cxnSpLocks/>
            <a:endCxn id="22" idx="0"/>
          </p:cNvCxnSpPr>
          <p:nvPr/>
        </p:nvCxnSpPr>
        <p:spPr>
          <a:xfrm>
            <a:off x="4526558" y="4362450"/>
            <a:ext cx="400724" cy="13544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17">
            <a:extLst>
              <a:ext uri="{FF2B5EF4-FFF2-40B4-BE49-F238E27FC236}">
                <a16:creationId xmlns:a16="http://schemas.microsoft.com/office/drawing/2014/main" id="{B299F167-68BB-29DE-72F6-52970E3DE62F}"/>
              </a:ext>
            </a:extLst>
          </p:cNvPr>
          <p:cNvSpPr/>
          <p:nvPr/>
        </p:nvSpPr>
        <p:spPr>
          <a:xfrm>
            <a:off x="6096000" y="3720202"/>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b="1" dirty="0">
                <a:solidFill>
                  <a:srgbClr val="1D1D1B"/>
                </a:solidFill>
                <a:latin typeface="Calibri"/>
                <a:cs typeface="Calibri"/>
              </a:rPr>
              <a:t>3. Click "Save and New" </a:t>
            </a:r>
            <a:r>
              <a:rPr lang="en-US" sz="1200" dirty="0">
                <a:solidFill>
                  <a:srgbClr val="1D1D1B"/>
                </a:solidFill>
                <a:latin typeface="Calibri"/>
                <a:cs typeface="Calibri"/>
              </a:rPr>
              <a:t>to save and directly insert a new certificate into the portal.</a:t>
            </a:r>
            <a:endParaRPr lang="it-IT" sz="1200" dirty="0">
              <a:latin typeface="Calibri"/>
              <a:cs typeface="Calibri"/>
            </a:endParaRPr>
          </a:p>
        </p:txBody>
      </p:sp>
      <p:cxnSp>
        <p:nvCxnSpPr>
          <p:cNvPr id="20" name="Straight Arrow Connector 19">
            <a:extLst>
              <a:ext uri="{FF2B5EF4-FFF2-40B4-BE49-F238E27FC236}">
                <a16:creationId xmlns:a16="http://schemas.microsoft.com/office/drawing/2014/main" id="{6F2632E4-E71A-85E6-46D7-2737F3371704}"/>
              </a:ext>
            </a:extLst>
          </p:cNvPr>
          <p:cNvCxnSpPr>
            <a:cxnSpLocks/>
            <a:stCxn id="18" idx="2"/>
            <a:endCxn id="19" idx="0"/>
          </p:cNvCxnSpPr>
          <p:nvPr/>
        </p:nvCxnSpPr>
        <p:spPr>
          <a:xfrm flipH="1">
            <a:off x="5659465" y="4682004"/>
            <a:ext cx="1310930" cy="10348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43535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0DD6-230C-EF65-FD37-AE0014838D4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B54D97F-3E03-F1D1-2678-80ADB0D8EB9C}"/>
              </a:ext>
            </a:extLst>
          </p:cNvPr>
          <p:cNvPicPr>
            <a:picLocks noChangeAspect="1"/>
          </p:cNvPicPr>
          <p:nvPr/>
        </p:nvPicPr>
        <p:blipFill>
          <a:blip r:embed="rId2"/>
          <a:stretch>
            <a:fillRect/>
          </a:stretch>
        </p:blipFill>
        <p:spPr>
          <a:xfrm>
            <a:off x="1077421" y="1885859"/>
            <a:ext cx="9710056" cy="4286832"/>
          </a:xfrm>
          <a:prstGeom prst="rect">
            <a:avLst/>
          </a:prstGeom>
          <a:ln>
            <a:solidFill>
              <a:schemeClr val="tx1"/>
            </a:solidFill>
          </a:ln>
        </p:spPr>
      </p:pic>
      <p:sp>
        <p:nvSpPr>
          <p:cNvPr id="9" name="TextBox 8">
            <a:extLst>
              <a:ext uri="{FF2B5EF4-FFF2-40B4-BE49-F238E27FC236}">
                <a16:creationId xmlns:a16="http://schemas.microsoft.com/office/drawing/2014/main" id="{A32E9998-42EE-AA68-C3F8-CC490A95FDA9}"/>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(5/5)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3" name="CasellaDiTesto 2">
            <a:extLst>
              <a:ext uri="{FF2B5EF4-FFF2-40B4-BE49-F238E27FC236}">
                <a16:creationId xmlns:a16="http://schemas.microsoft.com/office/drawing/2014/main" id="{417A0A80-8F2B-A32A-91A0-0E0A406A030B}"/>
              </a:ext>
            </a:extLst>
          </p:cNvPr>
          <p:cNvSpPr txBox="1"/>
          <p:nvPr/>
        </p:nvSpPr>
        <p:spPr>
          <a:xfrm>
            <a:off x="481410" y="6853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6" name="Rectangle: Rounded Corners 15">
            <a:extLst>
              <a:ext uri="{FF2B5EF4-FFF2-40B4-BE49-F238E27FC236}">
                <a16:creationId xmlns:a16="http://schemas.microsoft.com/office/drawing/2014/main" id="{429C084F-DA5F-003C-7598-3C987AD75446}"/>
              </a:ext>
            </a:extLst>
          </p:cNvPr>
          <p:cNvSpPr/>
          <p:nvPr/>
        </p:nvSpPr>
        <p:spPr>
          <a:xfrm>
            <a:off x="1668906" y="4545478"/>
            <a:ext cx="202758"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7" name="Rectangle 16">
            <a:extLst>
              <a:ext uri="{FF2B5EF4-FFF2-40B4-BE49-F238E27FC236}">
                <a16:creationId xmlns:a16="http://schemas.microsoft.com/office/drawing/2014/main" id="{91CCB11C-D672-865A-D0AB-3A20DB68CE4B}"/>
              </a:ext>
            </a:extLst>
          </p:cNvPr>
          <p:cNvSpPr/>
          <p:nvPr/>
        </p:nvSpPr>
        <p:spPr>
          <a:xfrm>
            <a:off x="4011231" y="3429000"/>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1. To see the activities available for each certificate in the portal, click on the 3 dots</a:t>
            </a:r>
            <a:endParaRPr lang="it-IT" sz="1200" dirty="0">
              <a:latin typeface="Calibri"/>
              <a:cs typeface="Calibri"/>
            </a:endParaRPr>
          </a:p>
        </p:txBody>
      </p:sp>
      <p:cxnSp>
        <p:nvCxnSpPr>
          <p:cNvPr id="18" name="Straight Arrow Connector 17">
            <a:extLst>
              <a:ext uri="{FF2B5EF4-FFF2-40B4-BE49-F238E27FC236}">
                <a16:creationId xmlns:a16="http://schemas.microsoft.com/office/drawing/2014/main" id="{166B7A5B-4A89-A00B-4FDE-FA5F6A98038C}"/>
              </a:ext>
            </a:extLst>
          </p:cNvPr>
          <p:cNvCxnSpPr>
            <a:cxnSpLocks/>
            <a:stCxn id="17" idx="1"/>
            <a:endCxn id="16" idx="3"/>
          </p:cNvCxnSpPr>
          <p:nvPr/>
        </p:nvCxnSpPr>
        <p:spPr>
          <a:xfrm flipH="1">
            <a:off x="1871664" y="3817568"/>
            <a:ext cx="2139567" cy="8215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604F1C28-1519-7958-80D7-C6C8E90F1F34}"/>
              </a:ext>
            </a:extLst>
          </p:cNvPr>
          <p:cNvPicPr>
            <a:picLocks noChangeAspect="1"/>
          </p:cNvPicPr>
          <p:nvPr/>
        </p:nvPicPr>
        <p:blipFill>
          <a:blip r:embed="rId3"/>
          <a:stretch>
            <a:fillRect/>
          </a:stretch>
        </p:blipFill>
        <p:spPr>
          <a:xfrm>
            <a:off x="1668905" y="4750487"/>
            <a:ext cx="1466407" cy="583488"/>
          </a:xfrm>
          <a:prstGeom prst="rect">
            <a:avLst/>
          </a:prstGeom>
        </p:spPr>
      </p:pic>
      <p:sp>
        <p:nvSpPr>
          <p:cNvPr id="26" name="Rectangle: Rounded Corners 25">
            <a:extLst>
              <a:ext uri="{FF2B5EF4-FFF2-40B4-BE49-F238E27FC236}">
                <a16:creationId xmlns:a16="http://schemas.microsoft.com/office/drawing/2014/main" id="{A116DC13-511F-D7FB-694F-76E18A08B68B}"/>
              </a:ext>
            </a:extLst>
          </p:cNvPr>
          <p:cNvSpPr/>
          <p:nvPr/>
        </p:nvSpPr>
        <p:spPr>
          <a:xfrm>
            <a:off x="1668906" y="4750487"/>
            <a:ext cx="1466408"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7" name="Rectangle 26">
            <a:extLst>
              <a:ext uri="{FF2B5EF4-FFF2-40B4-BE49-F238E27FC236}">
                <a16:creationId xmlns:a16="http://schemas.microsoft.com/office/drawing/2014/main" id="{9383DE17-7D69-78F0-4271-012180022915}"/>
              </a:ext>
            </a:extLst>
          </p:cNvPr>
          <p:cNvSpPr/>
          <p:nvPr/>
        </p:nvSpPr>
        <p:spPr>
          <a:xfrm>
            <a:off x="4550638" y="4488518"/>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2. Click on </a:t>
            </a:r>
            <a:r>
              <a:rPr lang="en-US" sz="1200" b="1" dirty="0">
                <a:solidFill>
                  <a:srgbClr val="1D1D1B"/>
                </a:solidFill>
                <a:latin typeface="Calibri"/>
                <a:cs typeface="Calibri"/>
              </a:rPr>
              <a:t>"Open</a:t>
            </a:r>
            <a:r>
              <a:rPr lang="en-US" sz="1200" dirty="0">
                <a:solidFill>
                  <a:srgbClr val="1D1D1B"/>
                </a:solidFill>
                <a:latin typeface="Calibri"/>
                <a:cs typeface="Calibri"/>
              </a:rPr>
              <a:t>" to be able to modify the data entered on the selected certificate</a:t>
            </a:r>
            <a:endParaRPr lang="it-IT" sz="1200" dirty="0">
              <a:latin typeface="Calibri"/>
              <a:cs typeface="Calibri"/>
            </a:endParaRPr>
          </a:p>
        </p:txBody>
      </p:sp>
      <p:cxnSp>
        <p:nvCxnSpPr>
          <p:cNvPr id="28" name="Straight Arrow Connector 27">
            <a:extLst>
              <a:ext uri="{FF2B5EF4-FFF2-40B4-BE49-F238E27FC236}">
                <a16:creationId xmlns:a16="http://schemas.microsoft.com/office/drawing/2014/main" id="{0B31879F-F711-4978-37E9-FC38D2AEDE3F}"/>
              </a:ext>
            </a:extLst>
          </p:cNvPr>
          <p:cNvCxnSpPr>
            <a:cxnSpLocks/>
            <a:stCxn id="27" idx="1"/>
            <a:endCxn id="26" idx="3"/>
          </p:cNvCxnSpPr>
          <p:nvPr/>
        </p:nvCxnSpPr>
        <p:spPr>
          <a:xfrm flipH="1" flipV="1">
            <a:off x="3135314" y="4844080"/>
            <a:ext cx="1415324" cy="330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6" name="Segnaposto numero diapositiva 1">
            <a:extLst>
              <a:ext uri="{FF2B5EF4-FFF2-40B4-BE49-F238E27FC236}">
                <a16:creationId xmlns:a16="http://schemas.microsoft.com/office/drawing/2014/main" id="{A54BB6E6-242E-BC35-12EB-3933C8418996}"/>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1084452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E868A-2C07-2E64-EFA8-99388E80B2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8D73503-7149-8A83-92F0-A6AB7AE054C5}"/>
              </a:ext>
            </a:extLst>
          </p:cNvPr>
          <p:cNvPicPr>
            <a:picLocks noChangeAspect="1"/>
          </p:cNvPicPr>
          <p:nvPr/>
        </p:nvPicPr>
        <p:blipFill>
          <a:blip r:embed="rId2"/>
          <a:stretch>
            <a:fillRect/>
          </a:stretch>
        </p:blipFill>
        <p:spPr>
          <a:xfrm>
            <a:off x="1077421" y="1885859"/>
            <a:ext cx="9710056" cy="4286832"/>
          </a:xfrm>
          <a:prstGeom prst="rect">
            <a:avLst/>
          </a:prstGeom>
          <a:ln>
            <a:solidFill>
              <a:schemeClr val="tx1"/>
            </a:solidFill>
          </a:ln>
        </p:spPr>
      </p:pic>
      <p:pic>
        <p:nvPicPr>
          <p:cNvPr id="26" name="Picture 25">
            <a:extLst>
              <a:ext uri="{FF2B5EF4-FFF2-40B4-BE49-F238E27FC236}">
                <a16:creationId xmlns:a16="http://schemas.microsoft.com/office/drawing/2014/main" id="{F3C303A0-6452-C375-C898-F924DB2B0713}"/>
              </a:ext>
            </a:extLst>
          </p:cNvPr>
          <p:cNvPicPr>
            <a:picLocks noChangeAspect="1"/>
          </p:cNvPicPr>
          <p:nvPr/>
        </p:nvPicPr>
        <p:blipFill>
          <a:blip r:embed="rId3"/>
          <a:stretch>
            <a:fillRect/>
          </a:stretch>
        </p:blipFill>
        <p:spPr>
          <a:xfrm>
            <a:off x="7047080" y="2776112"/>
            <a:ext cx="4588301" cy="2496781"/>
          </a:xfrm>
          <a:prstGeom prst="rect">
            <a:avLst/>
          </a:prstGeom>
          <a:ln>
            <a:solidFill>
              <a:schemeClr val="tx1"/>
            </a:solidFill>
          </a:ln>
        </p:spPr>
      </p:pic>
      <p:sp>
        <p:nvSpPr>
          <p:cNvPr id="9" name="TextBox 8">
            <a:extLst>
              <a:ext uri="{FF2B5EF4-FFF2-40B4-BE49-F238E27FC236}">
                <a16:creationId xmlns:a16="http://schemas.microsoft.com/office/drawing/2014/main" id="{FB9955BB-7725-F62A-7734-638E1FB8F5EE}"/>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Certificate </a:t>
            </a:r>
            <a:r>
              <a:rPr lang="it-IT" sz="2000" b="1" i="1" dirty="0" err="1">
                <a:solidFill>
                  <a:srgbClr val="3273B9"/>
                </a:solidFill>
                <a:sym typeface="Helvetica Neue"/>
              </a:rPr>
              <a:t>Overview</a:t>
            </a:r>
            <a:r>
              <a:rPr lang="it-IT" sz="2000" b="1" i="1" dirty="0">
                <a:solidFill>
                  <a:srgbClr val="3273B9"/>
                </a:solidFill>
                <a:sym typeface="Helvetica Neue"/>
              </a:rPr>
              <a:t> (5/5)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3" name="CasellaDiTesto 2">
            <a:extLst>
              <a:ext uri="{FF2B5EF4-FFF2-40B4-BE49-F238E27FC236}">
                <a16:creationId xmlns:a16="http://schemas.microsoft.com/office/drawing/2014/main" id="{7AD77B3B-624F-F54D-89EC-668D812B899A}"/>
              </a:ext>
            </a:extLst>
          </p:cNvPr>
          <p:cNvSpPr txBox="1"/>
          <p:nvPr/>
        </p:nvSpPr>
        <p:spPr>
          <a:xfrm>
            <a:off x="481410" y="685309"/>
            <a:ext cx="10357475"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CERTIFICATES OVERVIEW tab, the supplier manages and uploads the certificates/documents required by Mediaset.</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Mandatory certificates are preceded by an asterisk (*).</a:t>
            </a:r>
          </a:p>
          <a:p>
            <a:pPr lvl="0" defTabSz="825500" hangingPunct="0">
              <a:lnSpc>
                <a:spcPct val="150000"/>
              </a:lnSpc>
              <a:defRPr/>
            </a:pPr>
            <a:r>
              <a:rPr lang="en-U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Examples of the required documents are available in the following tab “FACSIMILE" (see slide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36" name="Rectangle 35">
            <a:extLst>
              <a:ext uri="{FF2B5EF4-FFF2-40B4-BE49-F238E27FC236}">
                <a16:creationId xmlns:a16="http://schemas.microsoft.com/office/drawing/2014/main" id="{A621068F-F254-5BC4-75E3-BB803C002275}"/>
              </a:ext>
            </a:extLst>
          </p:cNvPr>
          <p:cNvSpPr/>
          <p:nvPr/>
        </p:nvSpPr>
        <p:spPr>
          <a:xfrm>
            <a:off x="4699888" y="4819241"/>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2. Click on "</a:t>
            </a:r>
            <a:r>
              <a:rPr lang="en-US" sz="1200" b="1" dirty="0">
                <a:solidFill>
                  <a:srgbClr val="1D1D1B"/>
                </a:solidFill>
                <a:latin typeface="Calibri"/>
                <a:cs typeface="Calibri"/>
              </a:rPr>
              <a:t>Open document in a new browser page</a:t>
            </a:r>
            <a:r>
              <a:rPr lang="en-US" sz="1200" dirty="0">
                <a:solidFill>
                  <a:srgbClr val="1D1D1B"/>
                </a:solidFill>
                <a:latin typeface="Calibri"/>
                <a:cs typeface="Calibri"/>
              </a:rPr>
              <a:t>" to view the uploaded documents</a:t>
            </a:r>
            <a:endParaRPr lang="it-IT" sz="1200" dirty="0">
              <a:latin typeface="Calibri"/>
              <a:cs typeface="Calibri"/>
            </a:endParaRPr>
          </a:p>
        </p:txBody>
      </p:sp>
      <p:cxnSp>
        <p:nvCxnSpPr>
          <p:cNvPr id="37" name="Straight Arrow Connector 36">
            <a:extLst>
              <a:ext uri="{FF2B5EF4-FFF2-40B4-BE49-F238E27FC236}">
                <a16:creationId xmlns:a16="http://schemas.microsoft.com/office/drawing/2014/main" id="{A2ED4AFB-156D-B4E9-7B26-914964E94C9A}"/>
              </a:ext>
            </a:extLst>
          </p:cNvPr>
          <p:cNvCxnSpPr>
            <a:cxnSpLocks/>
            <a:stCxn id="36" idx="1"/>
            <a:endCxn id="35" idx="3"/>
          </p:cNvCxnSpPr>
          <p:nvPr/>
        </p:nvCxnSpPr>
        <p:spPr>
          <a:xfrm flipH="1" flipV="1">
            <a:off x="3111501" y="5218695"/>
            <a:ext cx="1588387" cy="814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1" name="Rectangle: Rounded Corners 40">
            <a:extLst>
              <a:ext uri="{FF2B5EF4-FFF2-40B4-BE49-F238E27FC236}">
                <a16:creationId xmlns:a16="http://schemas.microsoft.com/office/drawing/2014/main" id="{DD2709E7-9BB2-6A50-4578-3EA254CBE5B0}"/>
              </a:ext>
            </a:extLst>
          </p:cNvPr>
          <p:cNvSpPr/>
          <p:nvPr/>
        </p:nvSpPr>
        <p:spPr>
          <a:xfrm>
            <a:off x="7554834" y="3747465"/>
            <a:ext cx="164596" cy="14274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42" name="Rectangle 41">
            <a:extLst>
              <a:ext uri="{FF2B5EF4-FFF2-40B4-BE49-F238E27FC236}">
                <a16:creationId xmlns:a16="http://schemas.microsoft.com/office/drawing/2014/main" id="{4C94AA69-37A5-0EF0-9D16-2A830F9EAAFE}"/>
              </a:ext>
            </a:extLst>
          </p:cNvPr>
          <p:cNvSpPr/>
          <p:nvPr/>
        </p:nvSpPr>
        <p:spPr>
          <a:xfrm>
            <a:off x="10348254" y="2929147"/>
            <a:ext cx="1748789" cy="218521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3. Click the three dots and then click:</a:t>
            </a:r>
          </a:p>
          <a:p>
            <a:pPr marL="92075" marR="158115">
              <a:lnSpc>
                <a:spcPct val="100000"/>
              </a:lnSpc>
              <a:spcBef>
                <a:spcPts val="305"/>
              </a:spcBef>
            </a:pPr>
            <a:r>
              <a:rPr lang="en-US" sz="1200" b="1" dirty="0">
                <a:solidFill>
                  <a:srgbClr val="1D1D1B"/>
                </a:solidFill>
                <a:latin typeface="Calibri"/>
                <a:cs typeface="Calibri"/>
              </a:rPr>
              <a:t>Download</a:t>
            </a:r>
            <a:r>
              <a:rPr lang="en-US" sz="1200" dirty="0">
                <a:solidFill>
                  <a:srgbClr val="1D1D1B"/>
                </a:solidFill>
                <a:latin typeface="Calibri"/>
                <a:cs typeface="Calibri"/>
              </a:rPr>
              <a:t>: to download the uploaded certificate</a:t>
            </a:r>
          </a:p>
          <a:p>
            <a:pPr marL="92075" marR="158115">
              <a:lnSpc>
                <a:spcPct val="100000"/>
              </a:lnSpc>
              <a:spcBef>
                <a:spcPts val="305"/>
              </a:spcBef>
            </a:pPr>
            <a:r>
              <a:rPr lang="en-US" sz="1200" b="1" dirty="0">
                <a:solidFill>
                  <a:srgbClr val="1D1D1B"/>
                </a:solidFill>
                <a:latin typeface="Calibri"/>
                <a:cs typeface="Calibri"/>
              </a:rPr>
              <a:t>Upload new version of the document</a:t>
            </a:r>
            <a:r>
              <a:rPr lang="en-US" sz="1200" dirty="0">
                <a:solidFill>
                  <a:srgbClr val="1D1D1B"/>
                </a:solidFill>
                <a:latin typeface="Calibri"/>
                <a:cs typeface="Calibri"/>
              </a:rPr>
              <a:t>: to upload a new version of the document</a:t>
            </a:r>
          </a:p>
          <a:p>
            <a:pPr marL="92075" marR="158115">
              <a:lnSpc>
                <a:spcPct val="100000"/>
              </a:lnSpc>
              <a:spcBef>
                <a:spcPts val="305"/>
              </a:spcBef>
            </a:pPr>
            <a:r>
              <a:rPr lang="en-US" sz="1200" b="1" dirty="0">
                <a:solidFill>
                  <a:srgbClr val="1D1D1B"/>
                </a:solidFill>
                <a:latin typeface="Calibri"/>
                <a:cs typeface="Calibri"/>
              </a:rPr>
              <a:t>Delete</a:t>
            </a:r>
            <a:r>
              <a:rPr lang="en-US" sz="1200" dirty="0">
                <a:solidFill>
                  <a:srgbClr val="1D1D1B"/>
                </a:solidFill>
                <a:latin typeface="Calibri"/>
                <a:cs typeface="Calibri"/>
              </a:rPr>
              <a:t>: to delete the selected file</a:t>
            </a:r>
            <a:endParaRPr lang="it-IT" sz="1200" dirty="0">
              <a:latin typeface="Calibri"/>
              <a:cs typeface="Calibri"/>
            </a:endParaRPr>
          </a:p>
        </p:txBody>
      </p:sp>
      <p:cxnSp>
        <p:nvCxnSpPr>
          <p:cNvPr id="43" name="Straight Arrow Connector 42">
            <a:extLst>
              <a:ext uri="{FF2B5EF4-FFF2-40B4-BE49-F238E27FC236}">
                <a16:creationId xmlns:a16="http://schemas.microsoft.com/office/drawing/2014/main" id="{56E7793A-9AF6-91F0-F25A-401DB891F1ED}"/>
              </a:ext>
            </a:extLst>
          </p:cNvPr>
          <p:cNvCxnSpPr>
            <a:cxnSpLocks/>
            <a:stCxn id="42" idx="1"/>
            <a:endCxn id="41" idx="3"/>
          </p:cNvCxnSpPr>
          <p:nvPr/>
        </p:nvCxnSpPr>
        <p:spPr>
          <a:xfrm flipH="1" flipV="1">
            <a:off x="7719430" y="3818835"/>
            <a:ext cx="2628824" cy="2029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Rectangle: Rounded Corners 1">
            <a:extLst>
              <a:ext uri="{FF2B5EF4-FFF2-40B4-BE49-F238E27FC236}">
                <a16:creationId xmlns:a16="http://schemas.microsoft.com/office/drawing/2014/main" id="{F970A665-915B-C0BE-2F63-EB16C52E4FB7}"/>
              </a:ext>
            </a:extLst>
          </p:cNvPr>
          <p:cNvSpPr/>
          <p:nvPr/>
        </p:nvSpPr>
        <p:spPr>
          <a:xfrm>
            <a:off x="7123566" y="3286260"/>
            <a:ext cx="203801" cy="14274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 name="Rectangle 2">
            <a:extLst>
              <a:ext uri="{FF2B5EF4-FFF2-40B4-BE49-F238E27FC236}">
                <a16:creationId xmlns:a16="http://schemas.microsoft.com/office/drawing/2014/main" id="{A1DD7631-7780-0FD1-06F4-CDD882E11752}"/>
              </a:ext>
            </a:extLst>
          </p:cNvPr>
          <p:cNvSpPr/>
          <p:nvPr/>
        </p:nvSpPr>
        <p:spPr>
          <a:xfrm>
            <a:off x="8111494" y="2269576"/>
            <a:ext cx="1748789" cy="22313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4. Click on "</a:t>
            </a:r>
            <a:r>
              <a:rPr lang="en-US" sz="1200" b="1" dirty="0">
                <a:solidFill>
                  <a:srgbClr val="1D1D1B"/>
                </a:solidFill>
                <a:latin typeface="Calibri"/>
                <a:cs typeface="Calibri"/>
              </a:rPr>
              <a:t>Save</a:t>
            </a:r>
            <a:r>
              <a:rPr lang="en-US" sz="1200" dirty="0">
                <a:solidFill>
                  <a:srgbClr val="1D1D1B"/>
                </a:solidFill>
                <a:latin typeface="Calibri"/>
                <a:cs typeface="Calibri"/>
              </a:rPr>
              <a:t>"</a:t>
            </a:r>
            <a:endParaRPr lang="it-IT" sz="1200" dirty="0">
              <a:latin typeface="Calibri"/>
              <a:cs typeface="Calibri"/>
            </a:endParaRPr>
          </a:p>
        </p:txBody>
      </p:sp>
      <p:cxnSp>
        <p:nvCxnSpPr>
          <p:cNvPr id="4" name="Straight Arrow Connector 3">
            <a:extLst>
              <a:ext uri="{FF2B5EF4-FFF2-40B4-BE49-F238E27FC236}">
                <a16:creationId xmlns:a16="http://schemas.microsoft.com/office/drawing/2014/main" id="{011553FA-499E-DAEA-8156-540F8C7A048C}"/>
              </a:ext>
            </a:extLst>
          </p:cNvPr>
          <p:cNvCxnSpPr>
            <a:cxnSpLocks/>
            <a:stCxn id="3" idx="1"/>
            <a:endCxn id="2" idx="3"/>
          </p:cNvCxnSpPr>
          <p:nvPr/>
        </p:nvCxnSpPr>
        <p:spPr>
          <a:xfrm flipH="1">
            <a:off x="7327367" y="2381145"/>
            <a:ext cx="784127" cy="9764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Rectangle: Rounded Corners 7">
            <a:extLst>
              <a:ext uri="{FF2B5EF4-FFF2-40B4-BE49-F238E27FC236}">
                <a16:creationId xmlns:a16="http://schemas.microsoft.com/office/drawing/2014/main" id="{4EBCF7ED-6442-1710-4D2B-FBEA126133E9}"/>
              </a:ext>
            </a:extLst>
          </p:cNvPr>
          <p:cNvSpPr/>
          <p:nvPr/>
        </p:nvSpPr>
        <p:spPr>
          <a:xfrm>
            <a:off x="8330907" y="3286260"/>
            <a:ext cx="234450" cy="14274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0" name="Rectangle 9">
            <a:extLst>
              <a:ext uri="{FF2B5EF4-FFF2-40B4-BE49-F238E27FC236}">
                <a16:creationId xmlns:a16="http://schemas.microsoft.com/office/drawing/2014/main" id="{43F416F8-CC64-242C-8474-E47BE1E974F3}"/>
              </a:ext>
            </a:extLst>
          </p:cNvPr>
          <p:cNvSpPr/>
          <p:nvPr/>
        </p:nvSpPr>
        <p:spPr>
          <a:xfrm>
            <a:off x="10191467" y="2274708"/>
            <a:ext cx="1748789" cy="22313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it-IT" sz="1200" dirty="0">
                <a:solidFill>
                  <a:srgbClr val="1D1D1B"/>
                </a:solidFill>
                <a:latin typeface="Calibri"/>
                <a:cs typeface="Calibri"/>
              </a:rPr>
              <a:t>5. Click on "</a:t>
            </a:r>
            <a:r>
              <a:rPr lang="it-IT" sz="1200" b="1" dirty="0">
                <a:solidFill>
                  <a:srgbClr val="1D1D1B"/>
                </a:solidFill>
                <a:latin typeface="Calibri"/>
                <a:cs typeface="Calibri"/>
              </a:rPr>
              <a:t>Close</a:t>
            </a:r>
            <a:r>
              <a:rPr lang="it-IT" sz="1200" dirty="0">
                <a:solidFill>
                  <a:srgbClr val="1D1D1B"/>
                </a:solidFill>
                <a:latin typeface="Calibri"/>
                <a:cs typeface="Calibri"/>
              </a:rPr>
              <a:t>"</a:t>
            </a:r>
            <a:endParaRPr lang="it-IT" sz="1200" dirty="0">
              <a:latin typeface="Calibri"/>
              <a:cs typeface="Calibri"/>
            </a:endParaRPr>
          </a:p>
        </p:txBody>
      </p:sp>
      <p:cxnSp>
        <p:nvCxnSpPr>
          <p:cNvPr id="11" name="Straight Arrow Connector 10">
            <a:extLst>
              <a:ext uri="{FF2B5EF4-FFF2-40B4-BE49-F238E27FC236}">
                <a16:creationId xmlns:a16="http://schemas.microsoft.com/office/drawing/2014/main" id="{4E4BE4C2-F6BD-FAAB-3805-3AF2E50414DB}"/>
              </a:ext>
            </a:extLst>
          </p:cNvPr>
          <p:cNvCxnSpPr>
            <a:cxnSpLocks/>
            <a:stCxn id="10" idx="1"/>
            <a:endCxn id="8" idx="3"/>
          </p:cNvCxnSpPr>
          <p:nvPr/>
        </p:nvCxnSpPr>
        <p:spPr>
          <a:xfrm flipH="1">
            <a:off x="8565357" y="2386277"/>
            <a:ext cx="1626110" cy="9713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Segnaposto numero diapositiva 1">
            <a:extLst>
              <a:ext uri="{FF2B5EF4-FFF2-40B4-BE49-F238E27FC236}">
                <a16:creationId xmlns:a16="http://schemas.microsoft.com/office/drawing/2014/main" id="{AB751EA5-B3AC-1CA3-4527-429ADC87EAC1}"/>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6" name="Rectangle: Rounded Corners 5">
            <a:extLst>
              <a:ext uri="{FF2B5EF4-FFF2-40B4-BE49-F238E27FC236}">
                <a16:creationId xmlns:a16="http://schemas.microsoft.com/office/drawing/2014/main" id="{CB3B0005-6251-F654-CF58-E15A913F2569}"/>
              </a:ext>
            </a:extLst>
          </p:cNvPr>
          <p:cNvSpPr/>
          <p:nvPr/>
        </p:nvSpPr>
        <p:spPr>
          <a:xfrm>
            <a:off x="1668906" y="4545478"/>
            <a:ext cx="202758"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7" name="Rectangle 6">
            <a:extLst>
              <a:ext uri="{FF2B5EF4-FFF2-40B4-BE49-F238E27FC236}">
                <a16:creationId xmlns:a16="http://schemas.microsoft.com/office/drawing/2014/main" id="{BF5B135D-AB08-95A1-3D48-57BCCF4D58AA}"/>
              </a:ext>
            </a:extLst>
          </p:cNvPr>
          <p:cNvSpPr/>
          <p:nvPr/>
        </p:nvSpPr>
        <p:spPr>
          <a:xfrm>
            <a:off x="4011231" y="3429000"/>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1. To see the activities available for each certificate in the portal, click on the 3 dots</a:t>
            </a:r>
            <a:endParaRPr lang="it-IT" sz="1200" dirty="0">
              <a:latin typeface="Calibri"/>
              <a:cs typeface="Calibri"/>
            </a:endParaRPr>
          </a:p>
        </p:txBody>
      </p:sp>
      <p:cxnSp>
        <p:nvCxnSpPr>
          <p:cNvPr id="14" name="Straight Arrow Connector 13">
            <a:extLst>
              <a:ext uri="{FF2B5EF4-FFF2-40B4-BE49-F238E27FC236}">
                <a16:creationId xmlns:a16="http://schemas.microsoft.com/office/drawing/2014/main" id="{37AFE9B3-5DCB-94DE-4B86-388EA495B70F}"/>
              </a:ext>
            </a:extLst>
          </p:cNvPr>
          <p:cNvCxnSpPr>
            <a:cxnSpLocks/>
            <a:stCxn id="7" idx="1"/>
            <a:endCxn id="6" idx="3"/>
          </p:cNvCxnSpPr>
          <p:nvPr/>
        </p:nvCxnSpPr>
        <p:spPr>
          <a:xfrm flipH="1">
            <a:off x="1871664" y="3817568"/>
            <a:ext cx="2139567" cy="8215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9" name="Picture 18">
            <a:extLst>
              <a:ext uri="{FF2B5EF4-FFF2-40B4-BE49-F238E27FC236}">
                <a16:creationId xmlns:a16="http://schemas.microsoft.com/office/drawing/2014/main" id="{856C3254-F47A-2A25-AB38-EDF7AE13653F}"/>
              </a:ext>
            </a:extLst>
          </p:cNvPr>
          <p:cNvPicPr>
            <a:picLocks noChangeAspect="1"/>
          </p:cNvPicPr>
          <p:nvPr/>
        </p:nvPicPr>
        <p:blipFill>
          <a:blip r:embed="rId4"/>
          <a:stretch>
            <a:fillRect/>
          </a:stretch>
        </p:blipFill>
        <p:spPr>
          <a:xfrm>
            <a:off x="1668905" y="4750487"/>
            <a:ext cx="1466407" cy="583488"/>
          </a:xfrm>
          <a:prstGeom prst="rect">
            <a:avLst/>
          </a:prstGeom>
        </p:spPr>
      </p:pic>
      <p:sp>
        <p:nvSpPr>
          <p:cNvPr id="35" name="Rectangle: Rounded Corners 34">
            <a:extLst>
              <a:ext uri="{FF2B5EF4-FFF2-40B4-BE49-F238E27FC236}">
                <a16:creationId xmlns:a16="http://schemas.microsoft.com/office/drawing/2014/main" id="{C56C7EEE-FE0B-95B8-6BDD-D5F47D331CD7}"/>
              </a:ext>
            </a:extLst>
          </p:cNvPr>
          <p:cNvSpPr/>
          <p:nvPr/>
        </p:nvSpPr>
        <p:spPr>
          <a:xfrm>
            <a:off x="1645093" y="5125102"/>
            <a:ext cx="1466408"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394473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0339-6C43-DF5F-FE30-418CA1B83E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15B3840-3413-F1E6-5F3A-2A7371E8DC32}"/>
              </a:ext>
            </a:extLst>
          </p:cNvPr>
          <p:cNvPicPr>
            <a:picLocks noChangeAspect="1"/>
          </p:cNvPicPr>
          <p:nvPr/>
        </p:nvPicPr>
        <p:blipFill>
          <a:blip r:embed="rId2"/>
          <a:stretch>
            <a:fillRect/>
          </a:stretch>
        </p:blipFill>
        <p:spPr>
          <a:xfrm>
            <a:off x="1287463" y="1666629"/>
            <a:ext cx="9663564" cy="4506061"/>
          </a:xfrm>
          <a:prstGeom prst="rect">
            <a:avLst/>
          </a:prstGeom>
          <a:ln>
            <a:solidFill>
              <a:schemeClr val="tx1"/>
            </a:solidFill>
          </a:ln>
        </p:spPr>
      </p:pic>
      <p:sp>
        <p:nvSpPr>
          <p:cNvPr id="9" name="TextBox 8">
            <a:extLst>
              <a:ext uri="{FF2B5EF4-FFF2-40B4-BE49-F238E27FC236}">
                <a16:creationId xmlns:a16="http://schemas.microsoft.com/office/drawing/2014/main" id="{768BA79C-557F-F7ED-660F-912A830497FE}"/>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a:t>
            </a:r>
            <a:r>
              <a:rPr lang="it-IT" sz="2000" b="1" i="1" dirty="0" err="1">
                <a:solidFill>
                  <a:srgbClr val="3273B9"/>
                </a:solidFill>
                <a:sym typeface="Helvetica Neue"/>
              </a:rPr>
              <a:t>FacSimile</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3" name="CasellaDiTesto 2">
            <a:extLst>
              <a:ext uri="{FF2B5EF4-FFF2-40B4-BE49-F238E27FC236}">
                <a16:creationId xmlns:a16="http://schemas.microsoft.com/office/drawing/2014/main" id="{236A3B17-C732-6391-AD8C-4A1CABD37428}"/>
              </a:ext>
            </a:extLst>
          </p:cNvPr>
          <p:cNvSpPr txBox="1"/>
          <p:nvPr/>
        </p:nvSpPr>
        <p:spPr>
          <a:xfrm>
            <a:off x="481410" y="685309"/>
            <a:ext cx="9710057"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Within the FAC-SIMILE tab, you can download all the types of certificates required during </a:t>
            </a:r>
            <a:r>
              <a:rPr lang="en-US" sz="1400" dirty="0" err="1">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OnBoarding</a:t>
            </a: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 </a:t>
            </a:r>
            <a:r>
              <a:rPr lang="en-US" sz="14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This section allows the user to view a facsimile of the required certificates</a:t>
            </a: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7" name="Segnaposto numero diapositiva 1">
            <a:extLst>
              <a:ext uri="{FF2B5EF4-FFF2-40B4-BE49-F238E27FC236}">
                <a16:creationId xmlns:a16="http://schemas.microsoft.com/office/drawing/2014/main" id="{4965D234-A2C7-4583-B5B1-01662E6F6391}"/>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4" name="Rectangle: Rounded Corners 13">
            <a:extLst>
              <a:ext uri="{FF2B5EF4-FFF2-40B4-BE49-F238E27FC236}">
                <a16:creationId xmlns:a16="http://schemas.microsoft.com/office/drawing/2014/main" id="{7DA9D620-B3DE-F90B-8519-5FDF4F20FA65}"/>
              </a:ext>
            </a:extLst>
          </p:cNvPr>
          <p:cNvSpPr/>
          <p:nvPr/>
        </p:nvSpPr>
        <p:spPr>
          <a:xfrm>
            <a:off x="7829550" y="3248025"/>
            <a:ext cx="117476" cy="18097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9" name="Rectangle 18">
            <a:extLst>
              <a:ext uri="{FF2B5EF4-FFF2-40B4-BE49-F238E27FC236}">
                <a16:creationId xmlns:a16="http://schemas.microsoft.com/office/drawing/2014/main" id="{8C748780-A876-43E4-7007-7749527120C9}"/>
              </a:ext>
            </a:extLst>
          </p:cNvPr>
          <p:cNvSpPr/>
          <p:nvPr/>
        </p:nvSpPr>
        <p:spPr>
          <a:xfrm>
            <a:off x="9503663" y="2622932"/>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1. Click on the icon of the desired certificate to download the FACSIMILE.</a:t>
            </a:r>
            <a:endParaRPr lang="it-IT" sz="1200" dirty="0">
              <a:latin typeface="Calibri"/>
              <a:cs typeface="Calibri"/>
            </a:endParaRPr>
          </a:p>
        </p:txBody>
      </p:sp>
      <p:cxnSp>
        <p:nvCxnSpPr>
          <p:cNvPr id="20" name="Straight Arrow Connector 19">
            <a:extLst>
              <a:ext uri="{FF2B5EF4-FFF2-40B4-BE49-F238E27FC236}">
                <a16:creationId xmlns:a16="http://schemas.microsoft.com/office/drawing/2014/main" id="{9EB0CCD3-CCDD-C864-3B89-6C49757C8BF4}"/>
              </a:ext>
            </a:extLst>
          </p:cNvPr>
          <p:cNvCxnSpPr>
            <a:cxnSpLocks/>
            <a:stCxn id="19" idx="1"/>
            <a:endCxn id="14" idx="3"/>
          </p:cNvCxnSpPr>
          <p:nvPr/>
        </p:nvCxnSpPr>
        <p:spPr>
          <a:xfrm flipH="1">
            <a:off x="7947026" y="3011500"/>
            <a:ext cx="1556637" cy="3270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99623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pic>
        <p:nvPicPr>
          <p:cNvPr id="3" name="Picture 2">
            <a:extLst>
              <a:ext uri="{FF2B5EF4-FFF2-40B4-BE49-F238E27FC236}">
                <a16:creationId xmlns:a16="http://schemas.microsoft.com/office/drawing/2014/main" id="{4FA5E5EF-F928-3BE7-DFC7-1242D8C11331}"/>
              </a:ext>
            </a:extLst>
          </p:cNvPr>
          <p:cNvPicPr>
            <a:picLocks noChangeAspect="1"/>
          </p:cNvPicPr>
          <p:nvPr/>
        </p:nvPicPr>
        <p:blipFill>
          <a:blip r:embed="rId3"/>
          <a:stretch>
            <a:fillRect/>
          </a:stretch>
        </p:blipFill>
        <p:spPr>
          <a:xfrm>
            <a:off x="1240971" y="1666627"/>
            <a:ext cx="9707995" cy="4506061"/>
          </a:xfrm>
          <a:prstGeom prst="rect">
            <a:avLst/>
          </a:prstGeom>
          <a:ln>
            <a:solidFill>
              <a:schemeClr val="tx1"/>
            </a:solidFill>
          </a:ln>
        </p:spPr>
      </p:pic>
      <p:sp>
        <p:nvSpPr>
          <p:cNvPr id="9" name="Segnaposto numero diapositiva 1">
            <a:extLst>
              <a:ext uri="{FF2B5EF4-FFF2-40B4-BE49-F238E27FC236}">
                <a16:creationId xmlns:a16="http://schemas.microsoft.com/office/drawing/2014/main" id="{51FCE6A8-4D87-1895-1E71-4D30B810495C}"/>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2" name="TextBox 11">
            <a:extLst>
              <a:ext uri="{FF2B5EF4-FFF2-40B4-BE49-F238E27FC236}">
                <a16:creationId xmlns:a16="http://schemas.microsoft.com/office/drawing/2014/main" id="{171BD459-7684-8BDE-CBA1-A96CFE67231C}"/>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a:t>
            </a:r>
            <a:r>
              <a:rPr lang="it-IT" sz="2000" b="1" i="1" dirty="0" err="1">
                <a:solidFill>
                  <a:srgbClr val="3273B9"/>
                </a:solidFill>
                <a:sym typeface="Helvetica Neue"/>
              </a:rPr>
              <a:t>Additional</a:t>
            </a:r>
            <a:r>
              <a:rPr lang="it-IT" sz="2000" b="1" i="1" dirty="0">
                <a:solidFill>
                  <a:srgbClr val="3273B9"/>
                </a:solidFill>
                <a:sym typeface="Helvetica Neue"/>
              </a:rPr>
              <a:t> Information</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6" name="CasellaDiTesto 2">
            <a:extLst>
              <a:ext uri="{FF2B5EF4-FFF2-40B4-BE49-F238E27FC236}">
                <a16:creationId xmlns:a16="http://schemas.microsoft.com/office/drawing/2014/main" id="{51205690-6EB7-CE53-3CB3-265E0573873A}"/>
              </a:ext>
            </a:extLst>
          </p:cNvPr>
          <p:cNvSpPr txBox="1"/>
          <p:nvPr/>
        </p:nvSpPr>
        <p:spPr>
          <a:xfrm>
            <a:off x="481410" y="685309"/>
            <a:ext cx="10467556"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The Mediaset Code of Ethics is contained in the Additional Information tab.</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7" name="Rectangle: Rounded Corners 16">
            <a:extLst>
              <a:ext uri="{FF2B5EF4-FFF2-40B4-BE49-F238E27FC236}">
                <a16:creationId xmlns:a16="http://schemas.microsoft.com/office/drawing/2014/main" id="{82CB3F62-713B-5951-E2B6-B6D4A7A3D747}"/>
              </a:ext>
            </a:extLst>
          </p:cNvPr>
          <p:cNvSpPr/>
          <p:nvPr/>
        </p:nvSpPr>
        <p:spPr>
          <a:xfrm>
            <a:off x="1506728" y="3670377"/>
            <a:ext cx="793559"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8" name="Rectangle 17">
            <a:extLst>
              <a:ext uri="{FF2B5EF4-FFF2-40B4-BE49-F238E27FC236}">
                <a16:creationId xmlns:a16="http://schemas.microsoft.com/office/drawing/2014/main" id="{4E9FE0F1-A23F-FB94-31EE-3FF07293425E}"/>
              </a:ext>
            </a:extLst>
          </p:cNvPr>
          <p:cNvSpPr/>
          <p:nvPr/>
        </p:nvSpPr>
        <p:spPr>
          <a:xfrm>
            <a:off x="4313873" y="3781790"/>
            <a:ext cx="1748789" cy="40780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1. Click on «Terms &amp; Conditions»</a:t>
            </a:r>
            <a:endParaRPr lang="it-IT" sz="1200" dirty="0">
              <a:latin typeface="Calibri"/>
              <a:cs typeface="Calibri"/>
            </a:endParaRPr>
          </a:p>
        </p:txBody>
      </p:sp>
      <p:cxnSp>
        <p:nvCxnSpPr>
          <p:cNvPr id="19" name="Straight Arrow Connector 18">
            <a:extLst>
              <a:ext uri="{FF2B5EF4-FFF2-40B4-BE49-F238E27FC236}">
                <a16:creationId xmlns:a16="http://schemas.microsoft.com/office/drawing/2014/main" id="{BE408B59-63A2-8A1A-C10D-CDEFBD54F40A}"/>
              </a:ext>
            </a:extLst>
          </p:cNvPr>
          <p:cNvCxnSpPr>
            <a:cxnSpLocks/>
            <a:stCxn id="18" idx="1"/>
            <a:endCxn id="17" idx="3"/>
          </p:cNvCxnSpPr>
          <p:nvPr/>
        </p:nvCxnSpPr>
        <p:spPr>
          <a:xfrm flipH="1" flipV="1">
            <a:off x="2300287" y="3763970"/>
            <a:ext cx="2013586" cy="2217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E8E41DD2-A42D-E4C4-6DE3-D4675668B21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0234D81-6E85-775F-250D-912A1044728B}"/>
              </a:ext>
            </a:extLst>
          </p:cNvPr>
          <p:cNvPicPr>
            <a:picLocks noChangeAspect="1"/>
          </p:cNvPicPr>
          <p:nvPr/>
        </p:nvPicPr>
        <p:blipFill>
          <a:blip r:embed="rId3"/>
          <a:stretch>
            <a:fillRect/>
          </a:stretch>
        </p:blipFill>
        <p:spPr>
          <a:xfrm>
            <a:off x="1238908" y="1666627"/>
            <a:ext cx="9707995" cy="4506060"/>
          </a:xfrm>
          <a:prstGeom prst="rect">
            <a:avLst/>
          </a:prstGeom>
          <a:ln>
            <a:solidFill>
              <a:schemeClr val="tx1"/>
            </a:solidFill>
          </a:ln>
        </p:spPr>
      </p:pic>
      <p:sp>
        <p:nvSpPr>
          <p:cNvPr id="9" name="Segnaposto numero diapositiva 1">
            <a:extLst>
              <a:ext uri="{FF2B5EF4-FFF2-40B4-BE49-F238E27FC236}">
                <a16:creationId xmlns:a16="http://schemas.microsoft.com/office/drawing/2014/main" id="{BAB797F0-04DC-5331-6083-4130B91422D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2" name="TextBox 11">
            <a:extLst>
              <a:ext uri="{FF2B5EF4-FFF2-40B4-BE49-F238E27FC236}">
                <a16:creationId xmlns:a16="http://schemas.microsoft.com/office/drawing/2014/main" id="{B43E92B0-6642-D942-925A-62591E8DE4CC}"/>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a:t>
            </a:r>
            <a:r>
              <a:rPr lang="it-IT" sz="2000" b="1" i="1" dirty="0" err="1">
                <a:solidFill>
                  <a:srgbClr val="3273B9"/>
                </a:solidFill>
                <a:sym typeface="Helvetica Neue"/>
              </a:rPr>
              <a:t>Additional</a:t>
            </a:r>
            <a:r>
              <a:rPr lang="it-IT" sz="2000" b="1" i="1" dirty="0">
                <a:solidFill>
                  <a:srgbClr val="3273B9"/>
                </a:solidFill>
                <a:sym typeface="Helvetica Neue"/>
              </a:rPr>
              <a:t> Information</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6" name="CasellaDiTesto 2">
            <a:extLst>
              <a:ext uri="{FF2B5EF4-FFF2-40B4-BE49-F238E27FC236}">
                <a16:creationId xmlns:a16="http://schemas.microsoft.com/office/drawing/2014/main" id="{8E334914-DC17-7F88-B378-15B062A0165C}"/>
              </a:ext>
            </a:extLst>
          </p:cNvPr>
          <p:cNvSpPr txBox="1"/>
          <p:nvPr/>
        </p:nvSpPr>
        <p:spPr>
          <a:xfrm>
            <a:off x="481410" y="685309"/>
            <a:ext cx="10467556"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The Mediaset Code of Ethics is contained in the Additional Information tab.</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5" name="Rectangle: Rounded Corners 4">
            <a:extLst>
              <a:ext uri="{FF2B5EF4-FFF2-40B4-BE49-F238E27FC236}">
                <a16:creationId xmlns:a16="http://schemas.microsoft.com/office/drawing/2014/main" id="{765501F2-A247-5B84-BCED-5FAFD603DD5E}"/>
              </a:ext>
            </a:extLst>
          </p:cNvPr>
          <p:cNvSpPr/>
          <p:nvPr/>
        </p:nvSpPr>
        <p:spPr>
          <a:xfrm>
            <a:off x="10276561" y="3573480"/>
            <a:ext cx="578929" cy="13858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6" name="Rectangle 5">
            <a:extLst>
              <a:ext uri="{FF2B5EF4-FFF2-40B4-BE49-F238E27FC236}">
                <a16:creationId xmlns:a16="http://schemas.microsoft.com/office/drawing/2014/main" id="{38B61FC1-CCC3-4329-75CC-7F490CD7911F}"/>
              </a:ext>
            </a:extLst>
          </p:cNvPr>
          <p:cNvSpPr/>
          <p:nvPr/>
        </p:nvSpPr>
        <p:spPr>
          <a:xfrm>
            <a:off x="10342618" y="4606259"/>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1. Click on the blue link to view </a:t>
            </a:r>
            <a:r>
              <a:rPr lang="en-US" sz="1200" b="1" dirty="0">
                <a:solidFill>
                  <a:srgbClr val="1D1D1B"/>
                </a:solidFill>
                <a:latin typeface="Calibri"/>
                <a:cs typeface="Calibri"/>
              </a:rPr>
              <a:t>the Code of Ethics</a:t>
            </a:r>
            <a:r>
              <a:rPr lang="en-US" sz="1200" dirty="0">
                <a:solidFill>
                  <a:srgbClr val="1D1D1B"/>
                </a:solidFill>
                <a:latin typeface="Calibri"/>
                <a:cs typeface="Calibri"/>
              </a:rPr>
              <a:t> on a second web page.</a:t>
            </a:r>
            <a:endParaRPr lang="it-IT" sz="1200" dirty="0">
              <a:latin typeface="Calibri"/>
              <a:cs typeface="Calibri"/>
            </a:endParaRPr>
          </a:p>
        </p:txBody>
      </p:sp>
      <p:cxnSp>
        <p:nvCxnSpPr>
          <p:cNvPr id="7" name="Straight Arrow Connector 6">
            <a:extLst>
              <a:ext uri="{FF2B5EF4-FFF2-40B4-BE49-F238E27FC236}">
                <a16:creationId xmlns:a16="http://schemas.microsoft.com/office/drawing/2014/main" id="{C1750925-1181-FE0A-2431-82991565021B}"/>
              </a:ext>
            </a:extLst>
          </p:cNvPr>
          <p:cNvCxnSpPr>
            <a:cxnSpLocks/>
            <a:stCxn id="6" idx="0"/>
            <a:endCxn id="5" idx="3"/>
          </p:cNvCxnSpPr>
          <p:nvPr/>
        </p:nvCxnSpPr>
        <p:spPr>
          <a:xfrm flipH="1" flipV="1">
            <a:off x="10855490" y="3642775"/>
            <a:ext cx="361523" cy="9634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Rectangle: Rounded Corners 12">
            <a:extLst>
              <a:ext uri="{FF2B5EF4-FFF2-40B4-BE49-F238E27FC236}">
                <a16:creationId xmlns:a16="http://schemas.microsoft.com/office/drawing/2014/main" id="{F8672F07-7268-F309-CFAD-84A3803394A6}"/>
              </a:ext>
            </a:extLst>
          </p:cNvPr>
          <p:cNvSpPr/>
          <p:nvPr/>
        </p:nvSpPr>
        <p:spPr>
          <a:xfrm>
            <a:off x="9366251" y="3807694"/>
            <a:ext cx="1265832" cy="13858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4" name="Rectangle 13">
            <a:extLst>
              <a:ext uri="{FF2B5EF4-FFF2-40B4-BE49-F238E27FC236}">
                <a16:creationId xmlns:a16="http://schemas.microsoft.com/office/drawing/2014/main" id="{61C61634-4C69-4E7A-6366-3A3A9E14B514}"/>
              </a:ext>
            </a:extLst>
          </p:cNvPr>
          <p:cNvSpPr/>
          <p:nvPr/>
        </p:nvSpPr>
        <p:spPr>
          <a:xfrm>
            <a:off x="7580630" y="4508926"/>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2. Click on the "</a:t>
            </a:r>
            <a:r>
              <a:rPr lang="en-US" sz="1200" b="1" dirty="0">
                <a:solidFill>
                  <a:srgbClr val="1D1D1B"/>
                </a:solidFill>
                <a:latin typeface="Calibri"/>
                <a:cs typeface="Calibri"/>
              </a:rPr>
              <a:t>I do</a:t>
            </a:r>
            <a:r>
              <a:rPr lang="en-US" sz="1200" dirty="0">
                <a:solidFill>
                  <a:srgbClr val="1D1D1B"/>
                </a:solidFill>
                <a:latin typeface="Calibri"/>
                <a:cs typeface="Calibri"/>
              </a:rPr>
              <a:t>" button to confirm reading it within the portal</a:t>
            </a:r>
            <a:endParaRPr lang="it-IT" sz="1200" dirty="0">
              <a:latin typeface="Calibri"/>
              <a:cs typeface="Calibri"/>
            </a:endParaRPr>
          </a:p>
        </p:txBody>
      </p:sp>
      <p:cxnSp>
        <p:nvCxnSpPr>
          <p:cNvPr id="15" name="Straight Arrow Connector 14">
            <a:extLst>
              <a:ext uri="{FF2B5EF4-FFF2-40B4-BE49-F238E27FC236}">
                <a16:creationId xmlns:a16="http://schemas.microsoft.com/office/drawing/2014/main" id="{6FCAEFB6-7BF4-5AE3-551E-726307A81005}"/>
              </a:ext>
            </a:extLst>
          </p:cNvPr>
          <p:cNvCxnSpPr>
            <a:cxnSpLocks/>
            <a:stCxn id="14" idx="0"/>
          </p:cNvCxnSpPr>
          <p:nvPr/>
        </p:nvCxnSpPr>
        <p:spPr>
          <a:xfrm flipV="1">
            <a:off x="8455025" y="3988952"/>
            <a:ext cx="1177385" cy="5199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Rectangle: Rounded Corners 27">
            <a:extLst>
              <a:ext uri="{FF2B5EF4-FFF2-40B4-BE49-F238E27FC236}">
                <a16:creationId xmlns:a16="http://schemas.microsoft.com/office/drawing/2014/main" id="{5FAC621C-1EE4-50DB-DF4C-B475E683E39D}"/>
              </a:ext>
            </a:extLst>
          </p:cNvPr>
          <p:cNvSpPr/>
          <p:nvPr/>
        </p:nvSpPr>
        <p:spPr>
          <a:xfrm>
            <a:off x="1308872" y="2293144"/>
            <a:ext cx="358003" cy="15610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9" name="Rectangle 28">
            <a:extLst>
              <a:ext uri="{FF2B5EF4-FFF2-40B4-BE49-F238E27FC236}">
                <a16:creationId xmlns:a16="http://schemas.microsoft.com/office/drawing/2014/main" id="{24F6A9B4-85D8-330E-FEB6-0935335E488F}"/>
              </a:ext>
            </a:extLst>
          </p:cNvPr>
          <p:cNvSpPr/>
          <p:nvPr/>
        </p:nvSpPr>
        <p:spPr>
          <a:xfrm>
            <a:off x="1571332" y="4163252"/>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3. Click on "</a:t>
            </a:r>
            <a:r>
              <a:rPr lang="en-US" sz="1200" b="1" dirty="0">
                <a:solidFill>
                  <a:srgbClr val="1D1D1B"/>
                </a:solidFill>
                <a:latin typeface="Calibri"/>
                <a:cs typeface="Calibri"/>
              </a:rPr>
              <a:t>Publish</a:t>
            </a:r>
            <a:r>
              <a:rPr lang="en-US" sz="1200" dirty="0">
                <a:solidFill>
                  <a:srgbClr val="1D1D1B"/>
                </a:solidFill>
                <a:latin typeface="Calibri"/>
                <a:cs typeface="Calibri"/>
              </a:rPr>
              <a:t>" to send confirmation of reading the Code of Ethics</a:t>
            </a:r>
            <a:endParaRPr lang="it-IT" sz="1200" dirty="0">
              <a:latin typeface="Calibri"/>
              <a:cs typeface="Calibri"/>
            </a:endParaRPr>
          </a:p>
        </p:txBody>
      </p:sp>
      <p:cxnSp>
        <p:nvCxnSpPr>
          <p:cNvPr id="30" name="Straight Arrow Connector 29">
            <a:extLst>
              <a:ext uri="{FF2B5EF4-FFF2-40B4-BE49-F238E27FC236}">
                <a16:creationId xmlns:a16="http://schemas.microsoft.com/office/drawing/2014/main" id="{AEBF93DA-0F41-411F-D483-AF8E72664941}"/>
              </a:ext>
            </a:extLst>
          </p:cNvPr>
          <p:cNvCxnSpPr>
            <a:cxnSpLocks/>
            <a:stCxn id="29" idx="0"/>
          </p:cNvCxnSpPr>
          <p:nvPr/>
        </p:nvCxnSpPr>
        <p:spPr>
          <a:xfrm flipH="1" flipV="1">
            <a:off x="1540066" y="2449244"/>
            <a:ext cx="905661" cy="17140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Rounded Corners 33">
            <a:extLst>
              <a:ext uri="{FF2B5EF4-FFF2-40B4-BE49-F238E27FC236}">
                <a16:creationId xmlns:a16="http://schemas.microsoft.com/office/drawing/2014/main" id="{974E6D91-338E-A38F-603E-4FD7238BEC78}"/>
              </a:ext>
            </a:extLst>
          </p:cNvPr>
          <p:cNvSpPr/>
          <p:nvPr/>
        </p:nvSpPr>
        <p:spPr>
          <a:xfrm>
            <a:off x="1704975" y="2310654"/>
            <a:ext cx="577851" cy="13858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5" name="Rectangle 34">
            <a:extLst>
              <a:ext uri="{FF2B5EF4-FFF2-40B4-BE49-F238E27FC236}">
                <a16:creationId xmlns:a16="http://schemas.microsoft.com/office/drawing/2014/main" id="{16FFC128-E72F-4D19-5A66-362A2355CA77}"/>
              </a:ext>
            </a:extLst>
          </p:cNvPr>
          <p:cNvSpPr/>
          <p:nvPr/>
        </p:nvSpPr>
        <p:spPr>
          <a:xfrm>
            <a:off x="3542831" y="4135616"/>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4. Click on “</a:t>
            </a:r>
            <a:r>
              <a:rPr lang="en-US" sz="1200" b="1" dirty="0">
                <a:solidFill>
                  <a:srgbClr val="1D1D1B"/>
                </a:solidFill>
                <a:latin typeface="Calibri"/>
                <a:cs typeface="Calibri"/>
              </a:rPr>
              <a:t>Back to overview</a:t>
            </a:r>
            <a:r>
              <a:rPr lang="en-US" sz="1200" dirty="0">
                <a:solidFill>
                  <a:srgbClr val="1D1D1B"/>
                </a:solidFill>
                <a:latin typeface="Calibri"/>
                <a:cs typeface="Calibri"/>
              </a:rPr>
              <a:t>" and then on "Save &amp; Next" to proceed.</a:t>
            </a:r>
            <a:endParaRPr lang="it-IT" sz="1200" dirty="0">
              <a:latin typeface="Calibri"/>
              <a:cs typeface="Calibri"/>
            </a:endParaRPr>
          </a:p>
        </p:txBody>
      </p:sp>
      <p:cxnSp>
        <p:nvCxnSpPr>
          <p:cNvPr id="36" name="Straight Arrow Connector 35">
            <a:extLst>
              <a:ext uri="{FF2B5EF4-FFF2-40B4-BE49-F238E27FC236}">
                <a16:creationId xmlns:a16="http://schemas.microsoft.com/office/drawing/2014/main" id="{193A01E0-E8BD-0DF3-888C-8A2D2446CAD9}"/>
              </a:ext>
            </a:extLst>
          </p:cNvPr>
          <p:cNvCxnSpPr>
            <a:cxnSpLocks/>
            <a:stCxn id="35" idx="0"/>
          </p:cNvCxnSpPr>
          <p:nvPr/>
        </p:nvCxnSpPr>
        <p:spPr>
          <a:xfrm flipH="1" flipV="1">
            <a:off x="2188886" y="2449243"/>
            <a:ext cx="2228340" cy="16863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18485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9E238-415B-9F9A-BC9D-0293E0DFA97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68D6EFE-08C9-2618-38D4-53B859D52536}"/>
              </a:ext>
            </a:extLst>
          </p:cNvPr>
          <p:cNvPicPr>
            <a:picLocks noChangeAspect="1"/>
          </p:cNvPicPr>
          <p:nvPr/>
        </p:nvPicPr>
        <p:blipFill>
          <a:blip r:embed="rId2"/>
          <a:stretch>
            <a:fillRect/>
          </a:stretch>
        </p:blipFill>
        <p:spPr>
          <a:xfrm>
            <a:off x="1240970" y="1666629"/>
            <a:ext cx="9707995" cy="4506060"/>
          </a:xfrm>
          <a:prstGeom prst="rect">
            <a:avLst/>
          </a:prstGeom>
          <a:ln>
            <a:solidFill>
              <a:schemeClr val="tx1"/>
            </a:solidFill>
          </a:ln>
        </p:spPr>
      </p:pic>
      <p:sp>
        <p:nvSpPr>
          <p:cNvPr id="2" name="CasellaDiTesto 2">
            <a:extLst>
              <a:ext uri="{FF2B5EF4-FFF2-40B4-BE49-F238E27FC236}">
                <a16:creationId xmlns:a16="http://schemas.microsoft.com/office/drawing/2014/main" id="{063E0ACF-F8E8-09D3-CD69-FC7057F452F3}"/>
              </a:ext>
            </a:extLst>
          </p:cNvPr>
          <p:cNvSpPr txBox="1"/>
          <p:nvPr/>
        </p:nvSpPr>
        <p:spPr>
          <a:xfrm>
            <a:off x="525003" y="807094"/>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In the SEND REGISTRATION tab you can complete the registration and send your application to Mediaset</a:t>
            </a:r>
            <a:endPar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4" name="Segnaposto numero diapositiva 1">
            <a:extLst>
              <a:ext uri="{FF2B5EF4-FFF2-40B4-BE49-F238E27FC236}">
                <a16:creationId xmlns:a16="http://schemas.microsoft.com/office/drawing/2014/main" id="{831FAB36-E98D-4ADE-2250-4A5E84BD6E74}"/>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extBox 8">
            <a:extLst>
              <a:ext uri="{FF2B5EF4-FFF2-40B4-BE49-F238E27FC236}">
                <a16:creationId xmlns:a16="http://schemas.microsoft.com/office/drawing/2014/main" id="{87AB0543-5F3F-FE9E-8BCB-3FECBC1855E1}"/>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Send Registration</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6" name="Rectangle 15">
            <a:extLst>
              <a:ext uri="{FF2B5EF4-FFF2-40B4-BE49-F238E27FC236}">
                <a16:creationId xmlns:a16="http://schemas.microsoft.com/office/drawing/2014/main" id="{37EBEFF8-8734-4901-B749-99D2422B4EF3}"/>
              </a:ext>
            </a:extLst>
          </p:cNvPr>
          <p:cNvSpPr/>
          <p:nvPr/>
        </p:nvSpPr>
        <p:spPr>
          <a:xfrm>
            <a:off x="8082228" y="2253818"/>
            <a:ext cx="1748789" cy="3331681"/>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n-US" sz="1200" dirty="0">
                <a:solidFill>
                  <a:srgbClr val="1D1D1B"/>
                </a:solidFill>
                <a:latin typeface="Calibri"/>
                <a:cs typeface="Calibri"/>
              </a:rPr>
              <a:t>To complete the registration process and submit your Mediaset Group application, click "</a:t>
            </a:r>
            <a:r>
              <a:rPr lang="en-US" sz="1200" b="1" dirty="0" err="1">
                <a:solidFill>
                  <a:srgbClr val="1D1D1B"/>
                </a:solidFill>
                <a:latin typeface="Calibri"/>
                <a:cs typeface="Calibri"/>
              </a:rPr>
              <a:t>Accep</a:t>
            </a:r>
            <a:r>
              <a:rPr lang="en-US" sz="1200" b="1" dirty="0">
                <a:solidFill>
                  <a:srgbClr val="1D1D1B"/>
                </a:solidFill>
                <a:latin typeface="Calibri"/>
                <a:cs typeface="Calibri"/>
              </a:rPr>
              <a:t>.</a:t>
            </a:r>
            <a:r>
              <a:rPr lang="en-US" sz="1200" dirty="0">
                <a:solidFill>
                  <a:srgbClr val="1D1D1B"/>
                </a:solidFill>
                <a:latin typeface="Calibri"/>
                <a:cs typeface="Calibri"/>
              </a:rPr>
              <a:t>"</a:t>
            </a:r>
          </a:p>
          <a:p>
            <a:pPr marL="92075" marR="158115">
              <a:lnSpc>
                <a:spcPct val="100000"/>
              </a:lnSpc>
              <a:spcBef>
                <a:spcPts val="305"/>
              </a:spcBef>
            </a:pPr>
            <a:endParaRPr lang="en-US" sz="1200" dirty="0">
              <a:solidFill>
                <a:srgbClr val="1D1D1B"/>
              </a:solidFill>
              <a:latin typeface="Calibri"/>
              <a:cs typeface="Calibri"/>
            </a:endParaRPr>
          </a:p>
          <a:p>
            <a:pPr marL="92075" marR="158115">
              <a:lnSpc>
                <a:spcPct val="100000"/>
              </a:lnSpc>
              <a:spcBef>
                <a:spcPts val="305"/>
              </a:spcBef>
            </a:pPr>
            <a:r>
              <a:rPr lang="en-US" sz="1200" dirty="0">
                <a:solidFill>
                  <a:srgbClr val="1D1D1B"/>
                </a:solidFill>
                <a:latin typeface="Calibri"/>
                <a:cs typeface="Calibri"/>
              </a:rPr>
              <a:t>To cancel the registration process, click "</a:t>
            </a:r>
            <a:r>
              <a:rPr lang="en-US" sz="1200" b="1" dirty="0">
                <a:solidFill>
                  <a:srgbClr val="1D1D1B"/>
                </a:solidFill>
                <a:latin typeface="Calibri"/>
                <a:cs typeface="Calibri"/>
              </a:rPr>
              <a:t>Reject”</a:t>
            </a:r>
            <a:endParaRPr lang="en-US" sz="1200" dirty="0">
              <a:solidFill>
                <a:srgbClr val="1D1D1B"/>
              </a:solidFill>
              <a:latin typeface="Calibri"/>
              <a:cs typeface="Calibri"/>
            </a:endParaRPr>
          </a:p>
          <a:p>
            <a:pPr marL="92075" marR="158115">
              <a:lnSpc>
                <a:spcPct val="100000"/>
              </a:lnSpc>
              <a:spcBef>
                <a:spcPts val="305"/>
              </a:spcBef>
            </a:pPr>
            <a:endParaRPr lang="en-US" sz="1200" dirty="0">
              <a:solidFill>
                <a:srgbClr val="1D1D1B"/>
              </a:solidFill>
              <a:latin typeface="Calibri"/>
              <a:cs typeface="Calibri"/>
            </a:endParaRPr>
          </a:p>
          <a:p>
            <a:pPr marL="92075" marR="158115">
              <a:lnSpc>
                <a:spcPct val="100000"/>
              </a:lnSpc>
              <a:spcBef>
                <a:spcPts val="305"/>
              </a:spcBef>
            </a:pPr>
            <a:r>
              <a:rPr lang="en-US" sz="1200" dirty="0">
                <a:solidFill>
                  <a:srgbClr val="1D1D1B"/>
                </a:solidFill>
                <a:latin typeface="Calibri"/>
                <a:cs typeface="Calibri"/>
              </a:rPr>
              <a:t>Please note that any registration application that does not include the required documents (listed in the "</a:t>
            </a:r>
            <a:r>
              <a:rPr lang="en-US" sz="1200" b="1" dirty="0">
                <a:solidFill>
                  <a:srgbClr val="1D1D1B"/>
                </a:solidFill>
                <a:latin typeface="Calibri"/>
                <a:cs typeface="Calibri"/>
              </a:rPr>
              <a:t>Certificates Overview</a:t>
            </a:r>
            <a:r>
              <a:rPr lang="en-US" sz="1200" dirty="0">
                <a:solidFill>
                  <a:srgbClr val="1D1D1B"/>
                </a:solidFill>
                <a:latin typeface="Calibri"/>
                <a:cs typeface="Calibri"/>
              </a:rPr>
              <a:t>" tab) will be rejected.</a:t>
            </a:r>
            <a:endParaRPr lang="it-IT" sz="1000" dirty="0">
              <a:latin typeface="Calibri"/>
              <a:cs typeface="Calibri"/>
            </a:endParaRPr>
          </a:p>
        </p:txBody>
      </p:sp>
      <p:sp>
        <p:nvSpPr>
          <p:cNvPr id="19" name="Rectangle: Rounded Corners 18">
            <a:extLst>
              <a:ext uri="{FF2B5EF4-FFF2-40B4-BE49-F238E27FC236}">
                <a16:creationId xmlns:a16="http://schemas.microsoft.com/office/drawing/2014/main" id="{522DB036-0C9E-A4A7-8716-5062F9D00FBF}"/>
              </a:ext>
            </a:extLst>
          </p:cNvPr>
          <p:cNvSpPr/>
          <p:nvPr/>
        </p:nvSpPr>
        <p:spPr>
          <a:xfrm>
            <a:off x="10163175" y="2115216"/>
            <a:ext cx="742950" cy="24698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0" name="Straight Arrow Connector 19">
            <a:extLst>
              <a:ext uri="{FF2B5EF4-FFF2-40B4-BE49-F238E27FC236}">
                <a16:creationId xmlns:a16="http://schemas.microsoft.com/office/drawing/2014/main" id="{53C05106-DAB7-F481-DC42-D8C4B2B84A14}"/>
              </a:ext>
            </a:extLst>
          </p:cNvPr>
          <p:cNvCxnSpPr>
            <a:cxnSpLocks/>
            <a:stCxn id="16" idx="3"/>
            <a:endCxn id="19" idx="1"/>
          </p:cNvCxnSpPr>
          <p:nvPr/>
        </p:nvCxnSpPr>
        <p:spPr>
          <a:xfrm flipV="1">
            <a:off x="9831017" y="2238708"/>
            <a:ext cx="332158" cy="16809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79496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9E3C4-67FD-E444-6A3B-51B149BEB2F8}"/>
            </a:ext>
          </a:extLst>
        </p:cNvPr>
        <p:cNvGrpSpPr/>
        <p:nvPr/>
      </p:nvGrpSpPr>
      <p:grpSpPr>
        <a:xfrm>
          <a:off x="0" y="0"/>
          <a:ext cx="0" cy="0"/>
          <a:chOff x="0" y="0"/>
          <a:chExt cx="0" cy="0"/>
        </a:xfrm>
      </p:grpSpPr>
      <p:pic>
        <p:nvPicPr>
          <p:cNvPr id="3" name="Google Shape;779;p25">
            <a:extLst>
              <a:ext uri="{FF2B5EF4-FFF2-40B4-BE49-F238E27FC236}">
                <a16:creationId xmlns:a16="http://schemas.microsoft.com/office/drawing/2014/main" id="{858C03F7-926B-1CD8-ED09-8076E0E711DF}"/>
              </a:ext>
            </a:extLst>
          </p:cNvPr>
          <p:cNvPicPr preferRelativeResize="0"/>
          <p:nvPr/>
        </p:nvPicPr>
        <p:blipFill rotWithShape="1">
          <a:blip r:embed="rId2">
            <a:alphaModFix/>
          </a:blip>
          <a:srcRect/>
          <a:stretch/>
        </p:blipFill>
        <p:spPr>
          <a:xfrm>
            <a:off x="1011904" y="2695996"/>
            <a:ext cx="10160253" cy="2186312"/>
          </a:xfrm>
          <a:prstGeom prst="rect">
            <a:avLst/>
          </a:prstGeom>
          <a:noFill/>
          <a:ln>
            <a:solidFill>
              <a:schemeClr val="tx1"/>
            </a:solidFill>
          </a:ln>
        </p:spPr>
      </p:pic>
      <p:sp>
        <p:nvSpPr>
          <p:cNvPr id="2" name="CasellaDiTesto 2">
            <a:extLst>
              <a:ext uri="{FF2B5EF4-FFF2-40B4-BE49-F238E27FC236}">
                <a16:creationId xmlns:a16="http://schemas.microsoft.com/office/drawing/2014/main" id="{0FE719B7-A098-95C4-57AA-DBEA858E3640}"/>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LOGOUT </a:t>
            </a: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Tab: After this step, the supplier will be able to access the platform at any time using the login credentials received during registration.</a:t>
            </a:r>
            <a:endPar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1" name="Segnaposto numero diapositiva 1">
            <a:extLst>
              <a:ext uri="{FF2B5EF4-FFF2-40B4-BE49-F238E27FC236}">
                <a16:creationId xmlns:a16="http://schemas.microsoft.com/office/drawing/2014/main" id="{B5AFC115-18D1-C237-9ACB-C92FFD2DFC22}"/>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7" name="TextBox 6">
            <a:extLst>
              <a:ext uri="{FF2B5EF4-FFF2-40B4-BE49-F238E27FC236}">
                <a16:creationId xmlns:a16="http://schemas.microsoft.com/office/drawing/2014/main" id="{A3C0E5F8-53D9-8E5C-E45E-B1593DFA11A2}"/>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it-IT" sz="2000" b="1" i="1" dirty="0">
                <a:solidFill>
                  <a:srgbClr val="3273B9"/>
                </a:solidFill>
                <a:sym typeface="Helvetica Neue"/>
              </a:rPr>
              <a:t>Tab Log Out</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9" name="Rectangle 8">
            <a:extLst>
              <a:ext uri="{FF2B5EF4-FFF2-40B4-BE49-F238E27FC236}">
                <a16:creationId xmlns:a16="http://schemas.microsoft.com/office/drawing/2014/main" id="{3766C4D0-920C-138F-60C3-E528F5158982}"/>
              </a:ext>
            </a:extLst>
          </p:cNvPr>
          <p:cNvSpPr/>
          <p:nvPr/>
        </p:nvSpPr>
        <p:spPr>
          <a:xfrm>
            <a:off x="7694084" y="1572098"/>
            <a:ext cx="1748789" cy="114646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1440" marR="440690">
              <a:lnSpc>
                <a:spcPct val="100000"/>
              </a:lnSpc>
              <a:spcBef>
                <a:spcPts val="300"/>
              </a:spcBef>
            </a:pPr>
            <a:r>
              <a:rPr lang="en-US" sz="1200" dirty="0">
                <a:latin typeface="Calibri"/>
                <a:cs typeface="Calibri"/>
              </a:rPr>
              <a:t>The new </a:t>
            </a:r>
            <a:r>
              <a:rPr lang="en-US" sz="1200" b="1" dirty="0">
                <a:latin typeface="Calibri"/>
                <a:cs typeface="Calibri"/>
              </a:rPr>
              <a:t>REGISTERED</a:t>
            </a:r>
            <a:r>
              <a:rPr lang="en-US" sz="1200" dirty="0">
                <a:latin typeface="Calibri"/>
                <a:cs typeface="Calibri"/>
              </a:rPr>
              <a:t> status indicates that the request was successfully submitted</a:t>
            </a:r>
            <a:endParaRPr lang="it-IT" sz="1200" dirty="0">
              <a:latin typeface="Calibri"/>
              <a:cs typeface="Calibri"/>
            </a:endParaRPr>
          </a:p>
        </p:txBody>
      </p:sp>
      <p:sp>
        <p:nvSpPr>
          <p:cNvPr id="10" name="Rectangle: Rounded Corners 9">
            <a:extLst>
              <a:ext uri="{FF2B5EF4-FFF2-40B4-BE49-F238E27FC236}">
                <a16:creationId xmlns:a16="http://schemas.microsoft.com/office/drawing/2014/main" id="{7B98A85F-39F1-A116-7BAD-C852DC51C4C1}"/>
              </a:ext>
            </a:extLst>
          </p:cNvPr>
          <p:cNvSpPr/>
          <p:nvPr/>
        </p:nvSpPr>
        <p:spPr>
          <a:xfrm>
            <a:off x="10082705" y="2683359"/>
            <a:ext cx="920242" cy="24698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4" name="Straight Arrow Connector 23">
            <a:extLst>
              <a:ext uri="{FF2B5EF4-FFF2-40B4-BE49-F238E27FC236}">
                <a16:creationId xmlns:a16="http://schemas.microsoft.com/office/drawing/2014/main" id="{72161C06-9F34-AA69-8F5D-3C6630208580}"/>
              </a:ext>
            </a:extLst>
          </p:cNvPr>
          <p:cNvCxnSpPr>
            <a:cxnSpLocks/>
            <a:stCxn id="9" idx="3"/>
            <a:endCxn id="10" idx="1"/>
          </p:cNvCxnSpPr>
          <p:nvPr/>
        </p:nvCxnSpPr>
        <p:spPr>
          <a:xfrm>
            <a:off x="9442873" y="2145332"/>
            <a:ext cx="639832" cy="6615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EBE7461D-BD43-52E8-57B6-B376C4D9F69D}"/>
              </a:ext>
            </a:extLst>
          </p:cNvPr>
          <p:cNvSpPr/>
          <p:nvPr/>
        </p:nvSpPr>
        <p:spPr>
          <a:xfrm>
            <a:off x="4712985" y="4493740"/>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1440" marR="440690">
              <a:lnSpc>
                <a:spcPct val="100000"/>
              </a:lnSpc>
              <a:spcBef>
                <a:spcPts val="300"/>
              </a:spcBef>
            </a:pPr>
            <a:r>
              <a:rPr lang="en-US" sz="1200" dirty="0">
                <a:latin typeface="Calibri"/>
                <a:cs typeface="Calibri"/>
              </a:rPr>
              <a:t>Click on the "</a:t>
            </a:r>
            <a:r>
              <a:rPr lang="en-US" sz="1200" b="1" dirty="0">
                <a:latin typeface="Calibri"/>
                <a:cs typeface="Calibri"/>
              </a:rPr>
              <a:t>LO</a:t>
            </a:r>
            <a:r>
              <a:rPr lang="en-US" sz="1200" dirty="0">
                <a:latin typeface="Calibri"/>
                <a:cs typeface="Calibri"/>
              </a:rPr>
              <a:t>GOUT" button to exit the application</a:t>
            </a:r>
            <a:endParaRPr lang="it-IT" sz="1200" dirty="0">
              <a:latin typeface="Calibri"/>
              <a:cs typeface="Calibri"/>
            </a:endParaRPr>
          </a:p>
        </p:txBody>
      </p:sp>
      <p:sp>
        <p:nvSpPr>
          <p:cNvPr id="31" name="Rectangle: Rounded Corners 30">
            <a:extLst>
              <a:ext uri="{FF2B5EF4-FFF2-40B4-BE49-F238E27FC236}">
                <a16:creationId xmlns:a16="http://schemas.microsoft.com/office/drawing/2014/main" id="{E6EB12A8-6733-00EF-5273-20458E504D50}"/>
              </a:ext>
            </a:extLst>
          </p:cNvPr>
          <p:cNvSpPr/>
          <p:nvPr/>
        </p:nvSpPr>
        <p:spPr>
          <a:xfrm>
            <a:off x="8228841" y="3725387"/>
            <a:ext cx="725378" cy="24698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32" name="Straight Arrow Connector 31">
            <a:extLst>
              <a:ext uri="{FF2B5EF4-FFF2-40B4-BE49-F238E27FC236}">
                <a16:creationId xmlns:a16="http://schemas.microsoft.com/office/drawing/2014/main" id="{C6860B24-1C63-63FA-0FA9-6EDDB87BC44D}"/>
              </a:ext>
            </a:extLst>
          </p:cNvPr>
          <p:cNvCxnSpPr>
            <a:cxnSpLocks/>
            <a:stCxn id="30" idx="3"/>
            <a:endCxn id="31" idx="1"/>
          </p:cNvCxnSpPr>
          <p:nvPr/>
        </p:nvCxnSpPr>
        <p:spPr>
          <a:xfrm flipV="1">
            <a:off x="6461774" y="3848879"/>
            <a:ext cx="1767067" cy="10334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29783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FA089D94-0723-EAB0-FD3E-D8D950A8B85E}"/>
              </a:ext>
            </a:extLst>
          </p:cNvPr>
          <p:cNvSpPr txBox="1">
            <a:spLocks/>
          </p:cNvSpPr>
          <p:nvPr/>
        </p:nvSpPr>
        <p:spPr>
          <a:xfrm>
            <a:off x="706941" y="2798853"/>
            <a:ext cx="5918146" cy="20664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fontScale="97500"/>
          </a:bodyPr>
          <a:lstStyle>
            <a:lvl1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228463"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456926"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685389"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913851"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9pPr>
          </a:lstStyle>
          <a:p>
            <a:pPr algn="l"/>
            <a:endParaRPr lang="it-IT" sz="3600" b="1" u="sng" kern="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0" name="Titolo 1">
            <a:extLst>
              <a:ext uri="{FF2B5EF4-FFF2-40B4-BE49-F238E27FC236}">
                <a16:creationId xmlns:a16="http://schemas.microsoft.com/office/drawing/2014/main" id="{7F90761E-583F-D674-C843-0F9569237686}"/>
              </a:ext>
            </a:extLst>
          </p:cNvPr>
          <p:cNvSpPr txBox="1">
            <a:spLocks/>
          </p:cNvSpPr>
          <p:nvPr/>
        </p:nvSpPr>
        <p:spPr>
          <a:xfrm>
            <a:off x="262242" y="3130306"/>
            <a:ext cx="6561251" cy="1549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fontScale="97500"/>
          </a:bodyPr>
          <a:lstStyle>
            <a:lvl1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228463"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456926"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685389"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913851"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9pPr>
          </a:lstStyle>
          <a:p>
            <a:pPr algn="l"/>
            <a:r>
              <a:rPr lang="en-US" sz="3600" b="1" kern="0" dirty="0">
                <a:solidFill>
                  <a:schemeClr val="bg1"/>
                </a:solidFill>
                <a:latin typeface="Tahoma" panose="020B0604030504040204" pitchFamily="34" charset="0"/>
                <a:ea typeface="Tahoma" panose="020B0604030504040204" pitchFamily="34" charset="0"/>
                <a:cs typeface="Tahoma" panose="020B0604030504040204" pitchFamily="34" charset="0"/>
              </a:rPr>
              <a:t>Thank you for your attention</a:t>
            </a:r>
            <a:endParaRPr lang="it-IT" sz="3600" b="1" u="sng" kern="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418597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F80F1-61E1-7301-5BE4-AC346A03EA4E}"/>
            </a:ext>
          </a:extLst>
        </p:cNvPr>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DD14DC6B-6C8A-E8DA-FFA1-E5B1D23B0B38}"/>
              </a:ext>
            </a:extLst>
          </p:cNvPr>
          <p:cNvSpPr>
            <a:spLocks noGrp="1"/>
          </p:cNvSpPr>
          <p:nvPr>
            <p:ph type="sldNum" sz="quarter" idx="12"/>
          </p:nvPr>
        </p:nvSpPr>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5" name="Servizi diffusione audio">
            <a:extLst>
              <a:ext uri="{FF2B5EF4-FFF2-40B4-BE49-F238E27FC236}">
                <a16:creationId xmlns:a16="http://schemas.microsoft.com/office/drawing/2014/main" id="{02024775-55D7-8F3B-B156-B0A92C9DEFB9}"/>
              </a:ext>
            </a:extLst>
          </p:cNvPr>
          <p:cNvSpPr txBox="1"/>
          <p:nvPr/>
        </p:nvSpPr>
        <p:spPr>
          <a:xfrm>
            <a:off x="138396" y="-71833"/>
            <a:ext cx="9748520" cy="5322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080" tIns="38080" rIns="38080" bIns="38080">
            <a:spAutoFit/>
          </a:bodyPr>
          <a:lstStyle>
            <a:lvl1pPr defTabSz="571500">
              <a:lnSpc>
                <a:spcPts val="8700"/>
              </a:lnSpc>
              <a:defRPr sz="4200" i="1">
                <a:solidFill>
                  <a:srgbClr val="3273B9"/>
                </a:solidFill>
                <a:latin typeface="Gill Sans"/>
                <a:ea typeface="Gill Sans"/>
                <a:cs typeface="Gill Sans"/>
                <a:sym typeface="Gill Sans"/>
              </a:defRPr>
            </a:lvl1pPr>
          </a:lstStyle>
          <a:p>
            <a:pPr marL="0" marR="0" lvl="0" indent="0" algn="l" defTabSz="571500" rtl="0" eaLnBrk="1" fontAlgn="auto" latinLnBrk="0" hangingPunct="0">
              <a:lnSpc>
                <a:spcPct val="150000"/>
              </a:lnSpc>
              <a:spcBef>
                <a:spcPts val="0"/>
              </a:spcBef>
              <a:spcAft>
                <a:spcPts val="0"/>
              </a:spcAft>
              <a:buClrTx/>
              <a:buSzTx/>
              <a:buFontTx/>
              <a:buNone/>
              <a:tabLst/>
              <a:defRPr/>
            </a:pPr>
            <a:r>
              <a:rPr kumimoji="0" lang="en-US" sz="2200" b="1" i="1" u="none" strike="noStrike" kern="0" cap="none" spc="0" normalizeH="0" baseline="0" noProof="0" dirty="0">
                <a:ln>
                  <a:noFill/>
                </a:ln>
                <a:solidFill>
                  <a:srgbClr val="3273B9"/>
                </a:solidFill>
                <a:effectLst/>
                <a:uLnTx/>
                <a:uFillTx/>
                <a:latin typeface="Gill Sans"/>
                <a:sym typeface="Gill Sans"/>
              </a:rPr>
              <a:t>Index</a:t>
            </a:r>
          </a:p>
        </p:txBody>
      </p:sp>
      <p:graphicFrame>
        <p:nvGraphicFramePr>
          <p:cNvPr id="6" name="Table 5">
            <a:extLst>
              <a:ext uri="{FF2B5EF4-FFF2-40B4-BE49-F238E27FC236}">
                <a16:creationId xmlns:a16="http://schemas.microsoft.com/office/drawing/2014/main" id="{A3789AD8-AD70-53B3-209C-70DBCD0ADB7B}"/>
              </a:ext>
            </a:extLst>
          </p:cNvPr>
          <p:cNvGraphicFramePr>
            <a:graphicFrameLocks noGrp="1"/>
          </p:cNvGraphicFramePr>
          <p:nvPr>
            <p:extLst>
              <p:ext uri="{D42A27DB-BD31-4B8C-83A1-F6EECF244321}">
                <p14:modId xmlns:p14="http://schemas.microsoft.com/office/powerpoint/2010/main" val="163945375"/>
              </p:ext>
            </p:extLst>
          </p:nvPr>
        </p:nvGraphicFramePr>
        <p:xfrm>
          <a:off x="2207958" y="1240200"/>
          <a:ext cx="8087312" cy="5069192"/>
        </p:xfrm>
        <a:graphic>
          <a:graphicData uri="http://schemas.openxmlformats.org/drawingml/2006/table">
            <a:tbl>
              <a:tblPr firstRow="1" bandRow="1">
                <a:tableStyleId>{5C22544A-7EE6-4342-B048-85BDC9FD1C3A}</a:tableStyleId>
              </a:tblPr>
              <a:tblGrid>
                <a:gridCol w="8087312">
                  <a:extLst>
                    <a:ext uri="{9D8B030D-6E8A-4147-A177-3AD203B41FA5}">
                      <a16:colId xmlns:a16="http://schemas.microsoft.com/office/drawing/2014/main" val="3524447863"/>
                    </a:ext>
                  </a:extLst>
                </a:gridCol>
              </a:tblGrid>
              <a:tr h="954392">
                <a:tc>
                  <a:txBody>
                    <a:bodyPr/>
                    <a:lstStyle/>
                    <a:p>
                      <a:pPr algn="ctr" defTabSz="825500" hangingPunct="0"/>
                      <a:r>
                        <a:rPr kumimoji="0" lang="it-IT" sz="3000" b="1" i="1" u="none" strike="noStrike" cap="none" spc="0" normalizeH="0" baseline="0" dirty="0">
                          <a:ln>
                            <a:noFill/>
                          </a:ln>
                          <a:solidFill>
                            <a:srgbClr val="3273B9"/>
                          </a:solidFill>
                          <a:effectLst/>
                          <a:uFillTx/>
                          <a:latin typeface="+mn-lt"/>
                          <a:ea typeface="+mn-ea"/>
                          <a:cs typeface="+mn-cs"/>
                          <a:sym typeface="Helvetica Neue"/>
                        </a:rPr>
                        <a:t>1. </a:t>
                      </a:r>
                      <a:r>
                        <a:rPr kumimoji="0" lang="en-US" sz="1800" b="1" i="1" u="none" strike="noStrike" cap="none" spc="0" normalizeH="0" baseline="0" dirty="0">
                          <a:ln>
                            <a:noFill/>
                          </a:ln>
                          <a:solidFill>
                            <a:srgbClr val="3273B9"/>
                          </a:solidFill>
                          <a:effectLst/>
                          <a:uFillTx/>
                          <a:latin typeface="+mn-lt"/>
                          <a:ea typeface="+mn-ea"/>
                          <a:cs typeface="+mn-cs"/>
                          <a:sym typeface="Helvetica Neue"/>
                        </a:rPr>
                        <a:t>Communication of Platform access credentials</a:t>
                      </a:r>
                    </a:p>
                    <a:p>
                      <a:pPr algn="ctr" defTabSz="825500" hangingPunct="0"/>
                      <a:endParaRPr lang="it-IT" sz="18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124325093"/>
                  </a:ext>
                </a:extLst>
              </a:tr>
              <a:tr h="502619">
                <a:tc>
                  <a:txBody>
                    <a:bodyPr/>
                    <a:lstStyle/>
                    <a:p>
                      <a:pPr defTabSz="825500" hangingPunct="0"/>
                      <a:r>
                        <a:rPr kumimoji="0" lang="it-IT" sz="3000" b="1" i="1" u="none" strike="noStrike" cap="none" spc="0" normalizeH="0" baseline="0" dirty="0">
                          <a:ln>
                            <a:noFill/>
                          </a:ln>
                          <a:solidFill>
                            <a:srgbClr val="3273B9"/>
                          </a:solidFill>
                          <a:effectLst/>
                          <a:uFillTx/>
                          <a:latin typeface="+mn-lt"/>
                          <a:ea typeface="+mn-ea"/>
                          <a:cs typeface="+mn-cs"/>
                          <a:sym typeface="Helvetica Neue"/>
                        </a:rPr>
                        <a:t>2. </a:t>
                      </a:r>
                      <a:r>
                        <a:rPr kumimoji="0" lang="en-US" sz="1800" b="1" i="1" u="none" strike="noStrike" cap="none" spc="0" normalizeH="0" baseline="0" dirty="0">
                          <a:ln>
                            <a:noFill/>
                          </a:ln>
                          <a:solidFill>
                            <a:srgbClr val="3273B9"/>
                          </a:solidFill>
                          <a:effectLst/>
                          <a:uFillTx/>
                          <a:latin typeface="+mn-lt"/>
                          <a:ea typeface="+mn-ea"/>
                          <a:cs typeface="+mn-cs"/>
                          <a:sym typeface="Helvetica Neue"/>
                        </a:rPr>
                        <a:t>First access with the credentials received by e-mail</a:t>
                      </a:r>
                    </a:p>
                    <a:p>
                      <a:pPr defTabSz="825500" hangingPunct="0"/>
                      <a:endParaRPr lang="it-IT" sz="18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614978283"/>
                  </a:ext>
                </a:extLst>
              </a:tr>
              <a:tr h="502619">
                <a:tc>
                  <a:txBody>
                    <a:bodyPr/>
                    <a:lstStyle/>
                    <a:p>
                      <a:pPr defTabSz="825500" hangingPunct="0"/>
                      <a:r>
                        <a:rPr kumimoji="0" lang="it-IT" sz="3000" b="1" i="1" u="none" strike="noStrike" cap="none" spc="0" normalizeH="0" baseline="0" dirty="0">
                          <a:ln>
                            <a:noFill/>
                          </a:ln>
                          <a:solidFill>
                            <a:srgbClr val="3273B9"/>
                          </a:solidFill>
                          <a:effectLst/>
                          <a:uFillTx/>
                          <a:latin typeface="+mn-lt"/>
                          <a:ea typeface="+mn-ea"/>
                          <a:cs typeface="+mn-cs"/>
                          <a:sym typeface="Helvetica Neue"/>
                        </a:rPr>
                        <a:t>3. </a:t>
                      </a:r>
                      <a:r>
                        <a:rPr kumimoji="0" lang="it-IT" sz="1800" b="1" i="1" u="none" strike="noStrike" cap="none" spc="0" normalizeH="0" baseline="0" dirty="0">
                          <a:ln>
                            <a:noFill/>
                          </a:ln>
                          <a:solidFill>
                            <a:srgbClr val="3273B9"/>
                          </a:solidFill>
                          <a:effectLst/>
                          <a:uFillTx/>
                          <a:latin typeface="+mn-lt"/>
                          <a:ea typeface="+mn-ea"/>
                          <a:cs typeface="+mn-cs"/>
                          <a:sym typeface="Helvetica Neue"/>
                        </a:rPr>
                        <a:t>Welcome page and Navigation Logic</a:t>
                      </a:r>
                    </a:p>
                    <a:p>
                      <a:pPr defTabSz="825500" hangingPunct="0"/>
                      <a:endParaRPr lang="it-IT" sz="18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579479980"/>
                  </a:ext>
                </a:extLst>
              </a:tr>
              <a:tr h="2092142">
                <a:tc>
                  <a:txBody>
                    <a:bodyPr/>
                    <a:lstStyle/>
                    <a:p>
                      <a:pPr defTabSz="825500" hangingPunct="0"/>
                      <a:r>
                        <a:rPr kumimoji="0" lang="it-IT" sz="2800" b="1" i="1" u="none" strike="noStrike" cap="none" spc="0" normalizeH="0" baseline="0" dirty="0">
                          <a:ln>
                            <a:noFill/>
                          </a:ln>
                          <a:solidFill>
                            <a:srgbClr val="3273B9"/>
                          </a:solidFill>
                          <a:effectLst/>
                          <a:uFillTx/>
                          <a:latin typeface="+mn-lt"/>
                          <a:ea typeface="+mn-ea"/>
                          <a:cs typeface="+mn-cs"/>
                          <a:sym typeface="Helvetica Neue"/>
                        </a:rPr>
                        <a:t>4. </a:t>
                      </a:r>
                      <a:r>
                        <a:rPr kumimoji="0" lang="it-IT" sz="1800" b="1" i="1" u="none" strike="noStrike" cap="none" spc="0" normalizeH="0" baseline="0" dirty="0">
                          <a:ln>
                            <a:noFill/>
                          </a:ln>
                          <a:solidFill>
                            <a:srgbClr val="3273B9"/>
                          </a:solidFill>
                          <a:effectLst/>
                          <a:uFillTx/>
                          <a:latin typeface="+mn-lt"/>
                          <a:ea typeface="+mn-ea"/>
                          <a:cs typeface="+mn-cs"/>
                          <a:sym typeface="Helvetica Neue"/>
                        </a:rPr>
                        <a:t>Registration Path:</a:t>
                      </a:r>
                    </a:p>
                    <a:p>
                      <a:pPr marL="0" lvl="5" indent="0" algn="ctr">
                        <a:buFont typeface="Arial" panose="020B0604020202020204" pitchFamily="34" charset="0"/>
                        <a:buNone/>
                      </a:pPr>
                      <a:endPar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1</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COMPANY &amp; CONTACT</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2: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COMPANY CONTACTS</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3</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CERTIFICATE OVERVIEW</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4: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FACSIMILE</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5: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ADDITIONAL INFORMATION</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6: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SEND REGISTRATION</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7: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LOG OUT</a:t>
                      </a: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280645379"/>
                  </a:ext>
                </a:extLst>
              </a:tr>
            </a:tbl>
          </a:graphicData>
        </a:graphic>
      </p:graphicFrame>
    </p:spTree>
    <p:extLst>
      <p:ext uri="{BB962C8B-B14F-4D97-AF65-F5344CB8AC3E}">
        <p14:creationId xmlns:p14="http://schemas.microsoft.com/office/powerpoint/2010/main" val="3642368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0B18-84A7-DE9A-8C91-C86298039CB2}"/>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9B7D8553-50D5-871B-D380-DE5681078199}"/>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lang="en-US" sz="1400">
                <a:solidFill>
                  <a:srgbClr val="3273B9"/>
                </a:solidFill>
                <a:latin typeface="Open Sans"/>
                <a:ea typeface="Open Sans"/>
                <a:cs typeface="Open Sans"/>
                <a:sym typeface="Helvetica Neue"/>
              </a:rPr>
              <a:t>You</a:t>
            </a:r>
            <a:r>
              <a:rPr kumimoji="0" lang="en-US" sz="1400" b="0" i="0" u="none" strike="noStrike" kern="1200" cap="none" spc="0" normalizeH="0" baseline="0" noProof="0">
                <a:ln>
                  <a:noFill/>
                </a:ln>
                <a:solidFill>
                  <a:srgbClr val="3273B9"/>
                </a:solidFill>
                <a:effectLst/>
                <a:uLnTx/>
                <a:uFillTx/>
                <a:latin typeface="Open Sans"/>
                <a:ea typeface="Open Sans"/>
                <a:cs typeface="Open Sans"/>
                <a:sym typeface="Helvetica Neue"/>
              </a:rPr>
              <a:t> will receive the login credentials to the Supplier Portal (user and Password) by two separate </a:t>
            </a:r>
            <a:r>
              <a:rPr kumimoji="0" lang="en-US" sz="1400" b="0" i="0" u="none" strike="noStrike" kern="1200" cap="none" spc="0" normalizeH="0" baseline="0" noProof="0" dirty="0">
                <a:ln>
                  <a:noFill/>
                </a:ln>
                <a:solidFill>
                  <a:srgbClr val="3273B9"/>
                </a:solidFill>
                <a:effectLst/>
                <a:uLnTx/>
                <a:uFillTx/>
                <a:latin typeface="Open Sans"/>
                <a:ea typeface="Open Sans"/>
                <a:cs typeface="Open Sans"/>
                <a:sym typeface="Helvetica Neue"/>
              </a:rPr>
              <a:t>mails:</a:t>
            </a:r>
          </a:p>
        </p:txBody>
      </p:sp>
      <p:sp>
        <p:nvSpPr>
          <p:cNvPr id="4" name="TextBox 3">
            <a:extLst>
              <a:ext uri="{FF2B5EF4-FFF2-40B4-BE49-F238E27FC236}">
                <a16:creationId xmlns:a16="http://schemas.microsoft.com/office/drawing/2014/main" id="{AA2F0AAC-BC94-D638-EC93-94F2C06E3E70}"/>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it-IT" sz="3000" b="1" i="1" u="none" strike="noStrike" cap="none" spc="0" normalizeH="0" baseline="0" dirty="0">
                <a:ln>
                  <a:noFill/>
                </a:ln>
                <a:solidFill>
                  <a:srgbClr val="3273B9"/>
                </a:solidFill>
                <a:effectLst/>
                <a:uFillTx/>
                <a:latin typeface="+mn-lt"/>
                <a:ea typeface="+mn-ea"/>
                <a:cs typeface="+mn-cs"/>
                <a:sym typeface="Helvetica Neue"/>
              </a:rPr>
              <a:t>1. </a:t>
            </a:r>
            <a:r>
              <a:rPr lang="en-US" sz="2000" b="1" i="1" dirty="0">
                <a:solidFill>
                  <a:srgbClr val="3273B9"/>
                </a:solidFill>
                <a:sym typeface="Helvetica Neue"/>
              </a:rPr>
              <a:t>Communication of the Platform access credentials</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52" name="Segnaposto numero diapositiva 1">
            <a:extLst>
              <a:ext uri="{FF2B5EF4-FFF2-40B4-BE49-F238E27FC236}">
                <a16:creationId xmlns:a16="http://schemas.microsoft.com/office/drawing/2014/main" id="{3AC7AB60-5791-D8D9-357D-75591097F53E}"/>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pSp>
        <p:nvGrpSpPr>
          <p:cNvPr id="25" name="Google Shape;77;p4">
            <a:extLst>
              <a:ext uri="{FF2B5EF4-FFF2-40B4-BE49-F238E27FC236}">
                <a16:creationId xmlns:a16="http://schemas.microsoft.com/office/drawing/2014/main" id="{956B52FE-003E-BFBD-D2C3-EEADBCA476BB}"/>
              </a:ext>
            </a:extLst>
          </p:cNvPr>
          <p:cNvGrpSpPr/>
          <p:nvPr/>
        </p:nvGrpSpPr>
        <p:grpSpPr>
          <a:xfrm>
            <a:off x="2313598" y="2380788"/>
            <a:ext cx="7876032" cy="3718560"/>
            <a:chOff x="2153411" y="1935479"/>
            <a:chExt cx="7876032" cy="3718560"/>
          </a:xfrm>
        </p:grpSpPr>
        <p:pic>
          <p:nvPicPr>
            <p:cNvPr id="26" name="Google Shape;78;p4">
              <a:extLst>
                <a:ext uri="{FF2B5EF4-FFF2-40B4-BE49-F238E27FC236}">
                  <a16:creationId xmlns:a16="http://schemas.microsoft.com/office/drawing/2014/main" id="{607FF44A-AE5F-8824-7547-4CA5A9258BB1}"/>
                </a:ext>
              </a:extLst>
            </p:cNvPr>
            <p:cNvPicPr preferRelativeResize="0"/>
            <p:nvPr/>
          </p:nvPicPr>
          <p:blipFill rotWithShape="1">
            <a:blip r:embed="rId2">
              <a:alphaModFix/>
            </a:blip>
            <a:srcRect/>
            <a:stretch/>
          </p:blipFill>
          <p:spPr>
            <a:xfrm>
              <a:off x="2153411" y="1935479"/>
              <a:ext cx="7876032" cy="3718560"/>
            </a:xfrm>
            <a:prstGeom prst="rect">
              <a:avLst/>
            </a:prstGeom>
            <a:noFill/>
            <a:ln>
              <a:solidFill>
                <a:schemeClr val="tx1"/>
              </a:solidFill>
            </a:ln>
          </p:spPr>
        </p:pic>
        <p:sp>
          <p:nvSpPr>
            <p:cNvPr id="27" name="Google Shape;79;p4">
              <a:extLst>
                <a:ext uri="{FF2B5EF4-FFF2-40B4-BE49-F238E27FC236}">
                  <a16:creationId xmlns:a16="http://schemas.microsoft.com/office/drawing/2014/main" id="{1BA3A871-F80C-0685-1BA9-12A39F52C17C}"/>
                </a:ext>
              </a:extLst>
            </p:cNvPr>
            <p:cNvSpPr/>
            <p:nvPr/>
          </p:nvSpPr>
          <p:spPr>
            <a:xfrm>
              <a:off x="5706361" y="2408043"/>
              <a:ext cx="3732529" cy="332740"/>
            </a:xfrm>
            <a:custGeom>
              <a:avLst/>
              <a:gdLst/>
              <a:ahLst/>
              <a:cxnLst/>
              <a:rect l="l" t="t" r="r" b="b"/>
              <a:pathLst>
                <a:path w="3732529" h="332739" extrusionOk="0">
                  <a:moveTo>
                    <a:pt x="3732276" y="0"/>
                  </a:moveTo>
                  <a:lnTo>
                    <a:pt x="0" y="0"/>
                  </a:lnTo>
                  <a:lnTo>
                    <a:pt x="0" y="332232"/>
                  </a:lnTo>
                  <a:lnTo>
                    <a:pt x="3732276" y="332232"/>
                  </a:lnTo>
                  <a:lnTo>
                    <a:pt x="3732276"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28" name="Google Shape;86;p4">
            <a:extLst>
              <a:ext uri="{FF2B5EF4-FFF2-40B4-BE49-F238E27FC236}">
                <a16:creationId xmlns:a16="http://schemas.microsoft.com/office/drawing/2014/main" id="{109DAAFC-80CA-7C0B-5354-2E661CB6AEE9}"/>
              </a:ext>
            </a:extLst>
          </p:cNvPr>
          <p:cNvSpPr txBox="1"/>
          <p:nvPr/>
        </p:nvSpPr>
        <p:spPr>
          <a:xfrm>
            <a:off x="6063401" y="2883836"/>
            <a:ext cx="2534920" cy="208279"/>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u="sng">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https://fornitori.mediaset.it</a:t>
            </a:r>
            <a:r>
              <a:rPr lang="en-US" sz="1200">
                <a:solidFill>
                  <a:srgbClr val="0462C1"/>
                </a:solidFill>
                <a:latin typeface="Calibri"/>
                <a:ea typeface="Calibri"/>
                <a:cs typeface="Calibri"/>
                <a:sym typeface="Calibri"/>
              </a:rPr>
              <a:t> </a:t>
            </a:r>
            <a:r>
              <a:rPr lang="en-US" sz="1200" b="1">
                <a:solidFill>
                  <a:srgbClr val="4F4A50"/>
                </a:solidFill>
                <a:latin typeface="Calibri"/>
                <a:ea typeface="Calibri"/>
                <a:cs typeface="Calibri"/>
                <a:sym typeface="Calibri"/>
              </a:rPr>
              <a:t>of Mediaset</a:t>
            </a:r>
            <a:endParaRPr sz="1200">
              <a:latin typeface="Calibri"/>
              <a:ea typeface="Calibri"/>
              <a:cs typeface="Calibri"/>
              <a:sym typeface="Calibri"/>
            </a:endParaRPr>
          </a:p>
        </p:txBody>
      </p:sp>
      <p:grpSp>
        <p:nvGrpSpPr>
          <p:cNvPr id="29" name="Google Shape;87;p4">
            <a:extLst>
              <a:ext uri="{FF2B5EF4-FFF2-40B4-BE49-F238E27FC236}">
                <a16:creationId xmlns:a16="http://schemas.microsoft.com/office/drawing/2014/main" id="{E55432DE-FF48-43F6-A584-35EA949D8868}"/>
              </a:ext>
            </a:extLst>
          </p:cNvPr>
          <p:cNvGrpSpPr/>
          <p:nvPr/>
        </p:nvGrpSpPr>
        <p:grpSpPr>
          <a:xfrm>
            <a:off x="2313598" y="3470197"/>
            <a:ext cx="7877556" cy="2607755"/>
            <a:chOff x="2205227" y="3043427"/>
            <a:chExt cx="7825740" cy="2665730"/>
          </a:xfrm>
        </p:grpSpPr>
        <p:sp>
          <p:nvSpPr>
            <p:cNvPr id="30" name="Google Shape;88;p4">
              <a:extLst>
                <a:ext uri="{FF2B5EF4-FFF2-40B4-BE49-F238E27FC236}">
                  <a16:creationId xmlns:a16="http://schemas.microsoft.com/office/drawing/2014/main" id="{F6C2927F-088D-FE69-25FA-0B2DB271A42E}"/>
                </a:ext>
              </a:extLst>
            </p:cNvPr>
            <p:cNvSpPr/>
            <p:nvPr/>
          </p:nvSpPr>
          <p:spPr>
            <a:xfrm>
              <a:off x="2205227" y="3043427"/>
              <a:ext cx="7825740" cy="2665730"/>
            </a:xfrm>
            <a:custGeom>
              <a:avLst/>
              <a:gdLst/>
              <a:ahLst/>
              <a:cxnLst/>
              <a:rect l="l" t="t" r="r" b="b"/>
              <a:pathLst>
                <a:path w="7825740" h="2665729" extrusionOk="0">
                  <a:moveTo>
                    <a:pt x="7825740" y="0"/>
                  </a:moveTo>
                  <a:lnTo>
                    <a:pt x="0" y="0"/>
                  </a:lnTo>
                  <a:lnTo>
                    <a:pt x="0" y="2665476"/>
                  </a:lnTo>
                  <a:lnTo>
                    <a:pt x="7825740" y="2665476"/>
                  </a:lnTo>
                  <a:lnTo>
                    <a:pt x="782574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50" name="Google Shape;89;p4">
              <a:extLst>
                <a:ext uri="{FF2B5EF4-FFF2-40B4-BE49-F238E27FC236}">
                  <a16:creationId xmlns:a16="http://schemas.microsoft.com/office/drawing/2014/main" id="{76E79F39-1626-6AE5-C51D-EDAD1877F7B6}"/>
                </a:ext>
              </a:extLst>
            </p:cNvPr>
            <p:cNvSpPr/>
            <p:nvPr/>
          </p:nvSpPr>
          <p:spPr>
            <a:xfrm>
              <a:off x="2205227" y="3043427"/>
              <a:ext cx="7825740" cy="2665730"/>
            </a:xfrm>
            <a:custGeom>
              <a:avLst/>
              <a:gdLst/>
              <a:ahLst/>
              <a:cxnLst/>
              <a:rect l="l" t="t" r="r" b="b"/>
              <a:pathLst>
                <a:path w="7825740" h="2665729" extrusionOk="0">
                  <a:moveTo>
                    <a:pt x="0" y="2665476"/>
                  </a:moveTo>
                  <a:lnTo>
                    <a:pt x="7825740" y="2665476"/>
                  </a:lnTo>
                  <a:lnTo>
                    <a:pt x="7825740" y="0"/>
                  </a:lnTo>
                  <a:lnTo>
                    <a:pt x="0" y="0"/>
                  </a:lnTo>
                  <a:lnTo>
                    <a:pt x="0" y="2665476"/>
                  </a:lnTo>
                  <a:close/>
                </a:path>
              </a:pathLst>
            </a:custGeom>
            <a:noFill/>
            <a:ln w="12175" cap="flat" cmpd="sng">
              <a:solidFill>
                <a:srgbClr val="999999"/>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51" name="Google Shape;90;p4">
            <a:extLst>
              <a:ext uri="{FF2B5EF4-FFF2-40B4-BE49-F238E27FC236}">
                <a16:creationId xmlns:a16="http://schemas.microsoft.com/office/drawing/2014/main" id="{A10C2C66-62F4-DDD3-7B62-7C37F651412F}"/>
              </a:ext>
            </a:extLst>
          </p:cNvPr>
          <p:cNvSpPr txBox="1"/>
          <p:nvPr/>
        </p:nvSpPr>
        <p:spPr>
          <a:xfrm>
            <a:off x="2456601" y="4352336"/>
            <a:ext cx="1596390" cy="361315"/>
          </a:xfrm>
          <a:prstGeom prst="rect">
            <a:avLst/>
          </a:prstGeom>
          <a:noFill/>
          <a:ln>
            <a:noFill/>
          </a:ln>
        </p:spPr>
        <p:txBody>
          <a:bodyPr spcFirstLastPara="1" wrap="square" lIns="0" tIns="12700" rIns="0" bIns="0" anchor="t" anchorCtr="0">
            <a:spAutoFit/>
          </a:bodyPr>
          <a:lstStyle/>
          <a:p>
            <a:pPr marL="0" marR="508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User name: Mr. Mario Rossi Login: </a:t>
            </a:r>
            <a:r>
              <a:rPr lang="en-US" sz="1100" dirty="0" err="1">
                <a:solidFill>
                  <a:srgbClr val="44536A"/>
                </a:solidFill>
                <a:latin typeface="Calibri"/>
                <a:ea typeface="Calibri"/>
                <a:cs typeface="Calibri"/>
                <a:sym typeface="Calibri"/>
              </a:rPr>
              <a:t>mario.rossi</a:t>
            </a:r>
            <a:endParaRPr sz="1100" dirty="0">
              <a:latin typeface="Calibri"/>
              <a:ea typeface="Calibri"/>
              <a:cs typeface="Calibri"/>
              <a:sym typeface="Calibri"/>
            </a:endParaRPr>
          </a:p>
        </p:txBody>
      </p:sp>
      <p:sp>
        <p:nvSpPr>
          <p:cNvPr id="53" name="Google Shape;91;p4">
            <a:extLst>
              <a:ext uri="{FF2B5EF4-FFF2-40B4-BE49-F238E27FC236}">
                <a16:creationId xmlns:a16="http://schemas.microsoft.com/office/drawing/2014/main" id="{746CD1E1-7C40-64CB-F8AE-ECA9CCBDCE3B}"/>
              </a:ext>
            </a:extLst>
          </p:cNvPr>
          <p:cNvSpPr txBox="1"/>
          <p:nvPr/>
        </p:nvSpPr>
        <p:spPr>
          <a:xfrm>
            <a:off x="2456601" y="4854952"/>
            <a:ext cx="7045325" cy="1200150"/>
          </a:xfrm>
          <a:prstGeom prst="rect">
            <a:avLst/>
          </a:prstGeom>
          <a:noFill/>
          <a:ln>
            <a:noFill/>
          </a:ln>
        </p:spPr>
        <p:txBody>
          <a:bodyPr spcFirstLastPara="1" wrap="square" lIns="0" tIns="13325" rIns="0" bIns="0" anchor="t" anchorCtr="0">
            <a:spAutoFit/>
          </a:bodyPr>
          <a:lstStyle/>
          <a:p>
            <a:pPr marL="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A new password will be sent by using </a:t>
            </a:r>
            <a:r>
              <a:rPr lang="en-US" sz="1100" dirty="0" err="1">
                <a:solidFill>
                  <a:srgbClr val="44536A"/>
                </a:solidFill>
                <a:latin typeface="Calibri"/>
                <a:ea typeface="Calibri"/>
                <a:cs typeface="Calibri"/>
                <a:sym typeface="Calibri"/>
              </a:rPr>
              <a:t>aseparated</a:t>
            </a:r>
            <a:r>
              <a:rPr lang="en-US" sz="1100" dirty="0">
                <a:solidFill>
                  <a:srgbClr val="44536A"/>
                </a:solidFill>
                <a:latin typeface="Calibri"/>
                <a:ea typeface="Calibri"/>
                <a:cs typeface="Calibri"/>
                <a:sym typeface="Calibri"/>
              </a:rPr>
              <a:t> e-mail.</a:t>
            </a:r>
            <a:endParaRPr sz="1100" dirty="0">
              <a:latin typeface="Calibri"/>
              <a:ea typeface="Calibri"/>
              <a:cs typeface="Calibri"/>
              <a:sym typeface="Calibri"/>
            </a:endParaRPr>
          </a:p>
          <a:p>
            <a:pPr marL="0" lvl="0" indent="0" algn="l" rtl="0">
              <a:lnSpc>
                <a:spcPct val="100000"/>
              </a:lnSpc>
              <a:spcBef>
                <a:spcPts val="40"/>
              </a:spcBef>
              <a:spcAft>
                <a:spcPts val="0"/>
              </a:spcAft>
              <a:buNone/>
            </a:pPr>
            <a:endParaRPr sz="1050" dirty="0">
              <a:latin typeface="Calibri"/>
              <a:ea typeface="Calibri"/>
              <a:cs typeface="Calibri"/>
              <a:sym typeface="Calibri"/>
            </a:endParaRPr>
          </a:p>
          <a:p>
            <a:pPr marL="0" marR="508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For any question regarding the use of the Platform, please contact our support by calling the following number 800 97 60 23 or writing the e-mail: </a:t>
            </a:r>
            <a:r>
              <a:rPr lang="en-US" sz="1100" u="sng" dirty="0">
                <a:solidFill>
                  <a:srgbClr val="0462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support.mediaset@synertrade.com</a:t>
            </a:r>
            <a:r>
              <a:rPr lang="en-US" sz="1100" dirty="0">
                <a:solidFill>
                  <a:srgbClr val="44536A"/>
                </a:solidFill>
                <a:latin typeface="Calibri"/>
                <a:ea typeface="Calibri"/>
                <a:cs typeface="Calibri"/>
                <a:sym typeface="Calibri"/>
              </a:rPr>
              <a:t>.</a:t>
            </a:r>
            <a:endParaRPr sz="1100" dirty="0">
              <a:latin typeface="Calibri"/>
              <a:ea typeface="Calibri"/>
              <a:cs typeface="Calibri"/>
              <a:sym typeface="Calibri"/>
            </a:endParaRPr>
          </a:p>
          <a:p>
            <a:pPr marL="0" lvl="0" indent="0" algn="l" rtl="0">
              <a:lnSpc>
                <a:spcPct val="100000"/>
              </a:lnSpc>
              <a:spcBef>
                <a:spcPts val="0"/>
              </a:spcBef>
              <a:spcAft>
                <a:spcPts val="0"/>
              </a:spcAft>
              <a:buNone/>
            </a:pPr>
            <a:endParaRPr sz="1100" dirty="0">
              <a:latin typeface="Calibri"/>
              <a:ea typeface="Calibri"/>
              <a:cs typeface="Calibri"/>
              <a:sym typeface="Calibri"/>
            </a:endParaRPr>
          </a:p>
          <a:p>
            <a:pPr marL="0" lvl="0" indent="0" algn="l" rtl="0">
              <a:lnSpc>
                <a:spcPct val="100000"/>
              </a:lnSpc>
              <a:spcBef>
                <a:spcPts val="15"/>
              </a:spcBef>
              <a:spcAft>
                <a:spcPts val="0"/>
              </a:spcAft>
              <a:buNone/>
            </a:pPr>
            <a:endParaRPr sz="1050" dirty="0">
              <a:latin typeface="Calibri"/>
              <a:ea typeface="Calibri"/>
              <a:cs typeface="Calibri"/>
              <a:sym typeface="Calibri"/>
            </a:endParaRPr>
          </a:p>
          <a:p>
            <a:pPr marL="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This is an automatic message, please don’t answer this e-mail.</a:t>
            </a:r>
            <a:endParaRPr sz="1100" dirty="0">
              <a:latin typeface="Calibri"/>
              <a:ea typeface="Calibri"/>
              <a:cs typeface="Calibri"/>
              <a:sym typeface="Calibri"/>
            </a:endParaRPr>
          </a:p>
        </p:txBody>
      </p:sp>
      <p:sp>
        <p:nvSpPr>
          <p:cNvPr id="54" name="Google Shape;92;p4">
            <a:extLst>
              <a:ext uri="{FF2B5EF4-FFF2-40B4-BE49-F238E27FC236}">
                <a16:creationId xmlns:a16="http://schemas.microsoft.com/office/drawing/2014/main" id="{26723FB3-A835-6D88-32E7-9C7BF1F14D7C}"/>
              </a:ext>
            </a:extLst>
          </p:cNvPr>
          <p:cNvSpPr/>
          <p:nvPr/>
        </p:nvSpPr>
        <p:spPr>
          <a:xfrm>
            <a:off x="2540675" y="3098592"/>
            <a:ext cx="1450975" cy="332740"/>
          </a:xfrm>
          <a:custGeom>
            <a:avLst/>
            <a:gdLst/>
            <a:ahLst/>
            <a:cxnLst/>
            <a:rect l="l" t="t" r="r" b="b"/>
            <a:pathLst>
              <a:path w="1450975" h="332739" extrusionOk="0">
                <a:moveTo>
                  <a:pt x="1450848" y="0"/>
                </a:moveTo>
                <a:lnTo>
                  <a:pt x="0" y="0"/>
                </a:lnTo>
                <a:lnTo>
                  <a:pt x="0" y="332232"/>
                </a:lnTo>
                <a:lnTo>
                  <a:pt x="1450848" y="332232"/>
                </a:lnTo>
                <a:lnTo>
                  <a:pt x="1450848"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55" name="Google Shape;93;p4">
            <a:extLst>
              <a:ext uri="{FF2B5EF4-FFF2-40B4-BE49-F238E27FC236}">
                <a16:creationId xmlns:a16="http://schemas.microsoft.com/office/drawing/2014/main" id="{0ACCFCAD-A15A-ABF2-B2DD-09A50809C23E}"/>
              </a:ext>
            </a:extLst>
          </p:cNvPr>
          <p:cNvSpPr txBox="1"/>
          <p:nvPr/>
        </p:nvSpPr>
        <p:spPr>
          <a:xfrm>
            <a:off x="2456601" y="3163108"/>
            <a:ext cx="7541259" cy="1226185"/>
          </a:xfrm>
          <a:prstGeom prst="rect">
            <a:avLst/>
          </a:prstGeom>
          <a:noFill/>
          <a:ln>
            <a:noFill/>
          </a:ln>
        </p:spPr>
        <p:txBody>
          <a:bodyPr spcFirstLastPara="1" wrap="square" lIns="0" tIns="12700" rIns="0" bIns="0" anchor="t" anchorCtr="0">
            <a:spAutoFit/>
          </a:bodyPr>
          <a:lstStyle/>
          <a:p>
            <a:pPr marL="175260" lvl="0" indent="0" algn="l" rtl="0">
              <a:lnSpc>
                <a:spcPct val="100000"/>
              </a:lnSpc>
              <a:spcBef>
                <a:spcPts val="0"/>
              </a:spcBef>
              <a:spcAft>
                <a:spcPts val="0"/>
              </a:spcAft>
              <a:buNone/>
            </a:pPr>
            <a:r>
              <a:rPr lang="en-US" sz="1200" dirty="0">
                <a:solidFill>
                  <a:srgbClr val="4F4A50"/>
                </a:solidFill>
                <a:latin typeface="Calibri"/>
                <a:ea typeface="Calibri"/>
                <a:cs typeface="Calibri"/>
                <a:sym typeface="Calibri"/>
              </a:rPr>
              <a:t>Mario Rossi</a:t>
            </a:r>
            <a:endParaRPr sz="1200" dirty="0">
              <a:latin typeface="Calibri"/>
              <a:ea typeface="Calibri"/>
              <a:cs typeface="Calibri"/>
              <a:sym typeface="Calibri"/>
            </a:endParaRPr>
          </a:p>
          <a:p>
            <a:pPr marL="0" lvl="0" indent="0" algn="l" rtl="0">
              <a:lnSpc>
                <a:spcPct val="100000"/>
              </a:lnSpc>
              <a:spcBef>
                <a:spcPts val="0"/>
              </a:spcBef>
              <a:spcAft>
                <a:spcPts val="0"/>
              </a:spcAft>
              <a:buNone/>
            </a:pPr>
            <a:endParaRPr sz="1150" dirty="0">
              <a:latin typeface="Calibri"/>
              <a:ea typeface="Calibri"/>
              <a:cs typeface="Calibri"/>
              <a:sym typeface="Calibri"/>
            </a:endParaRPr>
          </a:p>
          <a:p>
            <a:pPr marL="0" lvl="0" indent="0" algn="l" rtl="0">
              <a:lnSpc>
                <a:spcPct val="100000"/>
              </a:lnSpc>
              <a:spcBef>
                <a:spcPts val="5"/>
              </a:spcBef>
              <a:spcAft>
                <a:spcPts val="0"/>
              </a:spcAft>
              <a:buNone/>
            </a:pPr>
            <a:r>
              <a:rPr lang="en-US" sz="1100" dirty="0">
                <a:solidFill>
                  <a:srgbClr val="44536A"/>
                </a:solidFill>
                <a:latin typeface="Calibri"/>
                <a:ea typeface="Calibri"/>
                <a:cs typeface="Calibri"/>
                <a:sym typeface="Calibri"/>
              </a:rPr>
              <a:t>Dear Mr. Mario Rossi,</a:t>
            </a:r>
            <a:endParaRPr sz="1100" dirty="0">
              <a:latin typeface="Calibri"/>
              <a:ea typeface="Calibri"/>
              <a:cs typeface="Calibri"/>
              <a:sym typeface="Calibri"/>
            </a:endParaRPr>
          </a:p>
          <a:p>
            <a:pPr marL="0" lvl="0" indent="0" algn="l" rtl="0">
              <a:lnSpc>
                <a:spcPct val="100000"/>
              </a:lnSpc>
              <a:spcBef>
                <a:spcPts val="35"/>
              </a:spcBef>
              <a:spcAft>
                <a:spcPts val="0"/>
              </a:spcAft>
              <a:buNone/>
            </a:pPr>
            <a:endParaRPr sz="1050" dirty="0">
              <a:latin typeface="Calibri"/>
              <a:ea typeface="Calibri"/>
              <a:cs typeface="Calibri"/>
              <a:sym typeface="Calibri"/>
            </a:endParaRPr>
          </a:p>
          <a:p>
            <a:pPr marL="0" marR="5080" lvl="0" indent="0" algn="l" rtl="0">
              <a:lnSpc>
                <a:spcPct val="100000"/>
              </a:lnSpc>
              <a:spcBef>
                <a:spcPts val="5"/>
              </a:spcBef>
              <a:spcAft>
                <a:spcPts val="0"/>
              </a:spcAft>
              <a:buNone/>
            </a:pPr>
            <a:r>
              <a:rPr lang="en-US" sz="1100" dirty="0">
                <a:solidFill>
                  <a:srgbClr val="44536A"/>
                </a:solidFill>
                <a:latin typeface="Calibri"/>
                <a:ea typeface="Calibri"/>
                <a:cs typeface="Calibri"/>
                <a:sym typeface="Calibri"/>
              </a:rPr>
              <a:t>Mediaset Company has registered you on the Platform procurement https://fornitori.mediaset.it. The access the Platform online you can insert your personal Data by clicking the following URL:</a:t>
            </a:r>
            <a:endParaRPr sz="1100" dirty="0">
              <a:latin typeface="Calibri"/>
              <a:ea typeface="Calibri"/>
              <a:cs typeface="Calibri"/>
              <a:sym typeface="Calibri"/>
            </a:endParaRPr>
          </a:p>
          <a:p>
            <a:pPr marL="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Platform : https://fornitori.mediaset.it</a:t>
            </a:r>
            <a:endParaRPr sz="1100" dirty="0">
              <a:latin typeface="Calibri"/>
              <a:ea typeface="Calibri"/>
              <a:cs typeface="Calibri"/>
              <a:sym typeface="Calibri"/>
            </a:endParaRPr>
          </a:p>
        </p:txBody>
      </p:sp>
      <p:pic>
        <p:nvPicPr>
          <p:cNvPr id="79" name="Picture 78">
            <a:extLst>
              <a:ext uri="{FF2B5EF4-FFF2-40B4-BE49-F238E27FC236}">
                <a16:creationId xmlns:a16="http://schemas.microsoft.com/office/drawing/2014/main" id="{B315C318-BE46-04E2-B67B-C116F1686C88}"/>
              </a:ext>
            </a:extLst>
          </p:cNvPr>
          <p:cNvPicPr>
            <a:picLocks noChangeAspect="1"/>
          </p:cNvPicPr>
          <p:nvPr/>
        </p:nvPicPr>
        <p:blipFill>
          <a:blip r:embed="rId5"/>
          <a:stretch>
            <a:fillRect/>
          </a:stretch>
        </p:blipFill>
        <p:spPr>
          <a:xfrm>
            <a:off x="3218722" y="2886972"/>
            <a:ext cx="2805841" cy="276136"/>
          </a:xfrm>
          <a:prstGeom prst="rect">
            <a:avLst/>
          </a:prstGeom>
        </p:spPr>
      </p:pic>
      <p:sp>
        <p:nvSpPr>
          <p:cNvPr id="76" name="Google Shape;114;p4">
            <a:extLst>
              <a:ext uri="{FF2B5EF4-FFF2-40B4-BE49-F238E27FC236}">
                <a16:creationId xmlns:a16="http://schemas.microsoft.com/office/drawing/2014/main" id="{A8388CCD-7D6D-7B79-7AFB-86C304DC5E7A}"/>
              </a:ext>
            </a:extLst>
          </p:cNvPr>
          <p:cNvSpPr txBox="1"/>
          <p:nvPr/>
        </p:nvSpPr>
        <p:spPr>
          <a:xfrm>
            <a:off x="3300513" y="2886972"/>
            <a:ext cx="2566035" cy="19749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Completed registration in the platform</a:t>
            </a:r>
            <a:endParaRPr sz="1200"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7" name="Google Shape;115;p4">
            <a:extLst>
              <a:ext uri="{FF2B5EF4-FFF2-40B4-BE49-F238E27FC236}">
                <a16:creationId xmlns:a16="http://schemas.microsoft.com/office/drawing/2014/main" id="{76FD513F-FAFD-43EA-37F4-3EDAE9CE971F}"/>
              </a:ext>
            </a:extLst>
          </p:cNvPr>
          <p:cNvSpPr txBox="1">
            <a:spLocks/>
          </p:cNvSpPr>
          <p:nvPr/>
        </p:nvSpPr>
        <p:spPr>
          <a:xfrm>
            <a:off x="11228998" y="6910523"/>
            <a:ext cx="244475" cy="177800"/>
          </a:xfrm>
          <a:prstGeom prst="rect">
            <a:avLst/>
          </a:prstGeom>
          <a:noFill/>
          <a:ln w="12700">
            <a:noFill/>
            <a:miter lim="400000"/>
          </a:ln>
        </p:spPr>
        <p:txBody>
          <a:bodyPr spcFirstLastPara="1" wrap="square" lIns="0" tIns="0" rIns="0" bIns="0" anchor="t" anchorCtr="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5570" algn="l">
              <a:lnSpc>
                <a:spcPct val="103333"/>
              </a:lnSpc>
            </a:pPr>
            <a:fld id="{00000000-1234-1234-1234-123412341234}" type="slidenum">
              <a:rPr lang="en-US" smtClean="0">
                <a:solidFill>
                  <a:srgbClr val="888888"/>
                </a:solidFill>
              </a:rPr>
              <a:pPr marL="115570" algn="l">
                <a:lnSpc>
                  <a:spcPct val="103333"/>
                </a:lnSpc>
              </a:pPr>
              <a:t>4</a:t>
            </a:fld>
            <a:endParaRPr lang="en-US">
              <a:solidFill>
                <a:srgbClr val="888888"/>
              </a:solidFill>
            </a:endParaRPr>
          </a:p>
        </p:txBody>
      </p:sp>
      <p:sp>
        <p:nvSpPr>
          <p:cNvPr id="7" name="CasellaDiTesto 2">
            <a:extLst>
              <a:ext uri="{FF2B5EF4-FFF2-40B4-BE49-F238E27FC236}">
                <a16:creationId xmlns:a16="http://schemas.microsoft.com/office/drawing/2014/main" id="{E311FA91-073E-BF67-4C41-1ED93BD98AEF}"/>
              </a:ext>
            </a:extLst>
          </p:cNvPr>
          <p:cNvSpPr txBox="1"/>
          <p:nvPr/>
        </p:nvSpPr>
        <p:spPr>
          <a:xfrm>
            <a:off x="443310" y="1138759"/>
            <a:ext cx="5271690"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1. </a:t>
            </a:r>
            <a:r>
              <a:rPr kumimoji="0" lang="en-US" sz="1400" b="0" i="0"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Example of e-mail containing the </a:t>
            </a:r>
            <a:r>
              <a:rPr kumimoji="0" lang="en-US" sz="1400" b="1" i="0"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assigned User:</a:t>
            </a:r>
          </a:p>
          <a:p>
            <a:pPr marL="0" marR="0" lvl="0" indent="0" algn="l" defTabSz="825500" rtl="0" eaLnBrk="1" fontAlgn="auto" latinLnBrk="0" hangingPunct="0">
              <a:lnSpc>
                <a:spcPct val="150000"/>
              </a:lnSpc>
              <a:spcBef>
                <a:spcPts val="0"/>
              </a:spcBef>
              <a:spcAft>
                <a:spcPts val="0"/>
              </a:spcAft>
              <a:buClrTx/>
              <a:buSzTx/>
              <a:buFontTx/>
              <a:buNone/>
              <a:tabLst/>
              <a:defRPr/>
            </a:pPr>
            <a:endParaRPr kumimoji="0" lang="it-IT" sz="1400" b="0" i="0"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a:p>
            <a:pPr marL="0" marR="0" lvl="0" indent="0" algn="l" defTabSz="825500" rtl="0" eaLnBrk="1" fontAlgn="auto" latinLnBrk="0" hangingPunct="0">
              <a:lnSpc>
                <a:spcPct val="150000"/>
              </a:lnSpc>
              <a:spcBef>
                <a:spcPts val="0"/>
              </a:spcBef>
              <a:spcAft>
                <a:spcPts val="0"/>
              </a:spcAft>
              <a:buClrTx/>
              <a:buSzTx/>
              <a:buFontTx/>
              <a:buNone/>
              <a:tabLst/>
              <a:defRPr/>
            </a:pPr>
            <a:endPar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80" name="Rectangle 79">
            <a:extLst>
              <a:ext uri="{FF2B5EF4-FFF2-40B4-BE49-F238E27FC236}">
                <a16:creationId xmlns:a16="http://schemas.microsoft.com/office/drawing/2014/main" id="{31D2B6A5-FFD7-EDCA-60E1-932A3566F0FB}"/>
              </a:ext>
            </a:extLst>
          </p:cNvPr>
          <p:cNvSpPr/>
          <p:nvPr/>
        </p:nvSpPr>
        <p:spPr>
          <a:xfrm>
            <a:off x="6251614" y="4129867"/>
            <a:ext cx="1989527" cy="276999"/>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50000"/>
              </a:lnSpc>
              <a:spcBef>
                <a:spcPts val="0"/>
              </a:spcBef>
              <a:spcAft>
                <a:spcPts val="0"/>
              </a:spcAft>
              <a:buClrTx/>
              <a:buSzTx/>
              <a:buFontTx/>
              <a:buNone/>
              <a:tabLst/>
            </a:pP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a:t>
            </a:r>
            <a:r>
              <a:rPr 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LINK</a:t>
            </a: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to Supplier’s Portal</a:t>
            </a:r>
          </a:p>
        </p:txBody>
      </p:sp>
      <p:cxnSp>
        <p:nvCxnSpPr>
          <p:cNvPr id="81" name="Straight Arrow Connector 80">
            <a:extLst>
              <a:ext uri="{FF2B5EF4-FFF2-40B4-BE49-F238E27FC236}">
                <a16:creationId xmlns:a16="http://schemas.microsoft.com/office/drawing/2014/main" id="{6AA0388E-1F11-7A10-C4B1-077BC2C2132B}"/>
              </a:ext>
            </a:extLst>
          </p:cNvPr>
          <p:cNvCxnSpPr>
            <a:cxnSpLocks/>
            <a:stCxn id="80" idx="1"/>
            <a:endCxn id="82" idx="3"/>
          </p:cNvCxnSpPr>
          <p:nvPr/>
        </p:nvCxnSpPr>
        <p:spPr>
          <a:xfrm flipH="1">
            <a:off x="4718050" y="4268367"/>
            <a:ext cx="1533564" cy="205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2" name="Rectangle: Rounded Corners 81">
            <a:extLst>
              <a:ext uri="{FF2B5EF4-FFF2-40B4-BE49-F238E27FC236}">
                <a16:creationId xmlns:a16="http://schemas.microsoft.com/office/drawing/2014/main" id="{79FD59FB-9DCC-D677-1488-A3AC8CD02E11}"/>
              </a:ext>
            </a:extLst>
          </p:cNvPr>
          <p:cNvSpPr/>
          <p:nvPr/>
        </p:nvSpPr>
        <p:spPr>
          <a:xfrm>
            <a:off x="3035181" y="4163734"/>
            <a:ext cx="1682869" cy="250423"/>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89" name="Rectangle 88">
            <a:extLst>
              <a:ext uri="{FF2B5EF4-FFF2-40B4-BE49-F238E27FC236}">
                <a16:creationId xmlns:a16="http://schemas.microsoft.com/office/drawing/2014/main" id="{D5B51509-82D0-1D22-F221-50D1EEDD77AA}"/>
              </a:ext>
            </a:extLst>
          </p:cNvPr>
          <p:cNvSpPr/>
          <p:nvPr/>
        </p:nvSpPr>
        <p:spPr>
          <a:xfrm>
            <a:off x="6092032" y="4518934"/>
            <a:ext cx="2191379"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50000"/>
              </a:lnSpc>
              <a:spcBef>
                <a:spcPts val="0"/>
              </a:spcBef>
              <a:spcAft>
                <a:spcPts val="0"/>
              </a:spcAft>
              <a:buClrTx/>
              <a:buSzTx/>
              <a:buFontTx/>
              <a:buNone/>
              <a:tabLst/>
            </a:pP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Assigned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LOGIN</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to be used to   access the Supplier’s Portal</a:t>
            </a:r>
          </a:p>
        </p:txBody>
      </p:sp>
      <p:cxnSp>
        <p:nvCxnSpPr>
          <p:cNvPr id="90" name="Straight Arrow Connector 89">
            <a:extLst>
              <a:ext uri="{FF2B5EF4-FFF2-40B4-BE49-F238E27FC236}">
                <a16:creationId xmlns:a16="http://schemas.microsoft.com/office/drawing/2014/main" id="{D2B73CDD-02A4-EDE2-821F-F7C0A55EE65B}"/>
              </a:ext>
            </a:extLst>
          </p:cNvPr>
          <p:cNvCxnSpPr>
            <a:cxnSpLocks/>
            <a:stCxn id="89" idx="1"/>
            <a:endCxn id="91" idx="3"/>
          </p:cNvCxnSpPr>
          <p:nvPr/>
        </p:nvCxnSpPr>
        <p:spPr>
          <a:xfrm flipH="1" flipV="1">
            <a:off x="3648076" y="4651428"/>
            <a:ext cx="2443956" cy="1445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Rectangle: Rounded Corners 90">
            <a:extLst>
              <a:ext uri="{FF2B5EF4-FFF2-40B4-BE49-F238E27FC236}">
                <a16:creationId xmlns:a16="http://schemas.microsoft.com/office/drawing/2014/main" id="{EF602F65-D650-D7D0-F186-2B18728FB2A6}"/>
              </a:ext>
            </a:extLst>
          </p:cNvPr>
          <p:cNvSpPr/>
          <p:nvPr/>
        </p:nvSpPr>
        <p:spPr>
          <a:xfrm>
            <a:off x="2802968" y="4552657"/>
            <a:ext cx="845108" cy="197542"/>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1147217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F8DCD-3596-8FEC-ECA7-72AAB60E194A}"/>
            </a:ext>
          </a:extLst>
        </p:cNvPr>
        <p:cNvGrpSpPr/>
        <p:nvPr/>
      </p:nvGrpSpPr>
      <p:grpSpPr>
        <a:xfrm>
          <a:off x="0" y="0"/>
          <a:ext cx="0" cy="0"/>
          <a:chOff x="0" y="0"/>
          <a:chExt cx="0" cy="0"/>
        </a:xfrm>
      </p:grpSpPr>
      <p:sp>
        <p:nvSpPr>
          <p:cNvPr id="7" name="CasellaDiTesto 2">
            <a:extLst>
              <a:ext uri="{FF2B5EF4-FFF2-40B4-BE49-F238E27FC236}">
                <a16:creationId xmlns:a16="http://schemas.microsoft.com/office/drawing/2014/main" id="{AB305FA3-9D06-6255-3B58-3DD0C7F3D771}"/>
              </a:ext>
            </a:extLst>
          </p:cNvPr>
          <p:cNvSpPr txBox="1"/>
          <p:nvPr/>
        </p:nvSpPr>
        <p:spPr>
          <a:xfrm>
            <a:off x="462360" y="768205"/>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2. Example of e-mail containing the initial password for the assigned user:</a:t>
            </a:r>
          </a:p>
        </p:txBody>
      </p:sp>
      <p:sp>
        <p:nvSpPr>
          <p:cNvPr id="4" name="TextBox 3">
            <a:extLst>
              <a:ext uri="{FF2B5EF4-FFF2-40B4-BE49-F238E27FC236}">
                <a16:creationId xmlns:a16="http://schemas.microsoft.com/office/drawing/2014/main" id="{5635202A-7E56-B7A3-732C-3852E05ADAD6}"/>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it-IT" sz="3000" b="1" i="1" u="none" strike="noStrike" cap="none" spc="0" normalizeH="0" baseline="0" dirty="0">
                <a:ln>
                  <a:noFill/>
                </a:ln>
                <a:solidFill>
                  <a:srgbClr val="3273B9"/>
                </a:solidFill>
                <a:effectLst/>
                <a:uFillTx/>
                <a:latin typeface="+mn-lt"/>
                <a:ea typeface="+mn-ea"/>
                <a:cs typeface="+mn-cs"/>
                <a:sym typeface="Helvetica Neue"/>
              </a:rPr>
              <a:t>1. </a:t>
            </a:r>
            <a:r>
              <a:rPr lang="en-US" sz="2000" b="1" i="1" dirty="0">
                <a:solidFill>
                  <a:srgbClr val="3273B9"/>
                </a:solidFill>
                <a:sym typeface="Helvetica Neue"/>
              </a:rPr>
              <a:t>Communication of the Platform access credentials</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50" name="Segnaposto numero diapositiva 1">
            <a:extLst>
              <a:ext uri="{FF2B5EF4-FFF2-40B4-BE49-F238E27FC236}">
                <a16:creationId xmlns:a16="http://schemas.microsoft.com/office/drawing/2014/main" id="{8C420B9F-5616-130F-E189-FC1B238806E3}"/>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pSp>
        <p:nvGrpSpPr>
          <p:cNvPr id="2" name="Google Shape;120;p5">
            <a:extLst>
              <a:ext uri="{FF2B5EF4-FFF2-40B4-BE49-F238E27FC236}">
                <a16:creationId xmlns:a16="http://schemas.microsoft.com/office/drawing/2014/main" id="{AB98DFF4-F8CF-3B6F-EC41-391AF55B943D}"/>
              </a:ext>
            </a:extLst>
          </p:cNvPr>
          <p:cNvGrpSpPr/>
          <p:nvPr/>
        </p:nvGrpSpPr>
        <p:grpSpPr>
          <a:xfrm>
            <a:off x="2171510" y="2134286"/>
            <a:ext cx="7848980" cy="3897248"/>
            <a:chOff x="2180844" y="1575816"/>
            <a:chExt cx="7848980" cy="3897248"/>
          </a:xfrm>
        </p:grpSpPr>
        <p:pic>
          <p:nvPicPr>
            <p:cNvPr id="3" name="Google Shape;121;p5">
              <a:extLst>
                <a:ext uri="{FF2B5EF4-FFF2-40B4-BE49-F238E27FC236}">
                  <a16:creationId xmlns:a16="http://schemas.microsoft.com/office/drawing/2014/main" id="{77CDB365-26C2-94AD-7F0B-9764F0CD8E21}"/>
                </a:ext>
              </a:extLst>
            </p:cNvPr>
            <p:cNvPicPr preferRelativeResize="0"/>
            <p:nvPr/>
          </p:nvPicPr>
          <p:blipFill rotWithShape="1">
            <a:blip r:embed="rId2">
              <a:alphaModFix/>
            </a:blip>
            <a:srcRect/>
            <a:stretch/>
          </p:blipFill>
          <p:spPr>
            <a:xfrm>
              <a:off x="2180844" y="1575816"/>
              <a:ext cx="7848600" cy="3896867"/>
            </a:xfrm>
            <a:prstGeom prst="rect">
              <a:avLst/>
            </a:prstGeom>
            <a:noFill/>
            <a:ln>
              <a:solidFill>
                <a:schemeClr val="tx1"/>
              </a:solidFill>
            </a:ln>
          </p:spPr>
        </p:pic>
        <p:pic>
          <p:nvPicPr>
            <p:cNvPr id="5" name="Google Shape;122;p5">
              <a:extLst>
                <a:ext uri="{FF2B5EF4-FFF2-40B4-BE49-F238E27FC236}">
                  <a16:creationId xmlns:a16="http://schemas.microsoft.com/office/drawing/2014/main" id="{1C24F3DF-058F-F744-76B8-162EAD32C151}"/>
                </a:ext>
              </a:extLst>
            </p:cNvPr>
            <p:cNvPicPr preferRelativeResize="0"/>
            <p:nvPr/>
          </p:nvPicPr>
          <p:blipFill rotWithShape="1">
            <a:blip r:embed="rId3">
              <a:alphaModFix/>
            </a:blip>
            <a:srcRect/>
            <a:stretch/>
          </p:blipFill>
          <p:spPr>
            <a:xfrm>
              <a:off x="2406396" y="2353056"/>
              <a:ext cx="1362456" cy="161544"/>
            </a:xfrm>
            <a:prstGeom prst="rect">
              <a:avLst/>
            </a:prstGeom>
            <a:noFill/>
            <a:ln>
              <a:solidFill>
                <a:schemeClr val="tx1"/>
              </a:solidFill>
            </a:ln>
          </p:spPr>
        </p:pic>
        <p:sp>
          <p:nvSpPr>
            <p:cNvPr id="6" name="Google Shape;123;p5">
              <a:extLst>
                <a:ext uri="{FF2B5EF4-FFF2-40B4-BE49-F238E27FC236}">
                  <a16:creationId xmlns:a16="http://schemas.microsoft.com/office/drawing/2014/main" id="{95099A40-F678-9EEB-312A-9AA5041B7E3F}"/>
                </a:ext>
              </a:extLst>
            </p:cNvPr>
            <p:cNvSpPr/>
            <p:nvPr/>
          </p:nvSpPr>
          <p:spPr>
            <a:xfrm>
              <a:off x="2911284" y="1996632"/>
              <a:ext cx="3831590" cy="332740"/>
            </a:xfrm>
            <a:custGeom>
              <a:avLst/>
              <a:gdLst/>
              <a:ahLst/>
              <a:cxnLst/>
              <a:rect l="l" t="t" r="r" b="b"/>
              <a:pathLst>
                <a:path w="3831590" h="332739" extrusionOk="0">
                  <a:moveTo>
                    <a:pt x="3831335" y="0"/>
                  </a:moveTo>
                  <a:lnTo>
                    <a:pt x="0" y="0"/>
                  </a:lnTo>
                  <a:lnTo>
                    <a:pt x="0" y="332232"/>
                  </a:lnTo>
                  <a:lnTo>
                    <a:pt x="3831335" y="332232"/>
                  </a:lnTo>
                  <a:lnTo>
                    <a:pt x="3831335"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8" name="Google Shape;124;p5">
              <a:extLst>
                <a:ext uri="{FF2B5EF4-FFF2-40B4-BE49-F238E27FC236}">
                  <a16:creationId xmlns:a16="http://schemas.microsoft.com/office/drawing/2014/main" id="{C289A88F-F4B0-B3D3-6DA4-E8969E0A8BF7}"/>
                </a:ext>
              </a:extLst>
            </p:cNvPr>
            <p:cNvSpPr/>
            <p:nvPr/>
          </p:nvSpPr>
          <p:spPr>
            <a:xfrm>
              <a:off x="2225040" y="2674619"/>
              <a:ext cx="7804784" cy="2798445"/>
            </a:xfrm>
            <a:custGeom>
              <a:avLst/>
              <a:gdLst/>
              <a:ahLst/>
              <a:cxnLst/>
              <a:rect l="l" t="t" r="r" b="b"/>
              <a:pathLst>
                <a:path w="7804784" h="2798445" extrusionOk="0">
                  <a:moveTo>
                    <a:pt x="7804404" y="0"/>
                  </a:moveTo>
                  <a:lnTo>
                    <a:pt x="0" y="0"/>
                  </a:lnTo>
                  <a:lnTo>
                    <a:pt x="0" y="2798064"/>
                  </a:lnTo>
                  <a:lnTo>
                    <a:pt x="7804404" y="2798064"/>
                  </a:lnTo>
                  <a:lnTo>
                    <a:pt x="7804404" y="0"/>
                  </a:lnTo>
                  <a:close/>
                </a:path>
              </a:pathLst>
            </a:custGeom>
            <a:solidFill>
              <a:srgbClr val="FFFFFF"/>
            </a:solidFill>
            <a:ln>
              <a:solidFill>
                <a:schemeClr val="tx1"/>
              </a:solid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9" name="Google Shape;130;p5">
            <a:extLst>
              <a:ext uri="{FF2B5EF4-FFF2-40B4-BE49-F238E27FC236}">
                <a16:creationId xmlns:a16="http://schemas.microsoft.com/office/drawing/2014/main" id="{8BE5B234-D272-9441-420D-39E6EB6CB8FC}"/>
              </a:ext>
            </a:extLst>
          </p:cNvPr>
          <p:cNvSpPr txBox="1"/>
          <p:nvPr/>
        </p:nvSpPr>
        <p:spPr>
          <a:xfrm>
            <a:off x="2215705" y="3233090"/>
            <a:ext cx="7804784" cy="2798445"/>
          </a:xfrm>
          <a:prstGeom prst="rect">
            <a:avLst/>
          </a:prstGeom>
          <a:noFill/>
          <a:ln w="12175" cap="flat" cmpd="sng">
            <a:solidFill>
              <a:srgbClr val="999999"/>
            </a:solidFill>
            <a:prstDash val="solid"/>
            <a:round/>
            <a:headEnd type="none" w="sm" len="sm"/>
            <a:tailEnd type="none" w="sm" len="sm"/>
          </a:ln>
        </p:spPr>
        <p:txBody>
          <a:bodyPr spcFirstLastPara="1" wrap="square" lIns="0" tIns="37450" rIns="0" bIns="0" anchor="t" anchorCtr="0">
            <a:spAutoFit/>
          </a:bodyPr>
          <a:lstStyle/>
          <a:p>
            <a:pPr marL="9207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Dear Mr. Mario Rossi,</a:t>
            </a:r>
            <a:endParaRPr sz="1100" dirty="0">
              <a:latin typeface="Calibri"/>
              <a:ea typeface="Calibri"/>
              <a:cs typeface="Calibri"/>
              <a:sym typeface="Calibri"/>
            </a:endParaRPr>
          </a:p>
          <a:p>
            <a:pPr marL="0" lvl="0" indent="0" algn="l" rtl="0">
              <a:lnSpc>
                <a:spcPct val="100000"/>
              </a:lnSpc>
              <a:spcBef>
                <a:spcPts val="40"/>
              </a:spcBef>
              <a:spcAft>
                <a:spcPts val="0"/>
              </a:spcAft>
              <a:buNone/>
            </a:pPr>
            <a:endParaRPr sz="1050" dirty="0">
              <a:latin typeface="Calibri"/>
              <a:ea typeface="Calibri"/>
              <a:cs typeface="Calibri"/>
              <a:sym typeface="Calibri"/>
            </a:endParaRPr>
          </a:p>
          <a:p>
            <a:pPr marL="92075" marR="36068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A new password has been generated. We kindly invite you to use this temporary password, </a:t>
            </a:r>
            <a:r>
              <a:rPr lang="en-US" sz="1100" dirty="0" err="1">
                <a:solidFill>
                  <a:srgbClr val="44536A"/>
                </a:solidFill>
                <a:latin typeface="Calibri"/>
                <a:ea typeface="Calibri"/>
                <a:cs typeface="Calibri"/>
                <a:sym typeface="Calibri"/>
              </a:rPr>
              <a:t>togheter</a:t>
            </a:r>
            <a:r>
              <a:rPr lang="en-US" sz="1100" dirty="0">
                <a:solidFill>
                  <a:srgbClr val="44536A"/>
                </a:solidFill>
                <a:latin typeface="Calibri"/>
                <a:ea typeface="Calibri"/>
                <a:cs typeface="Calibri"/>
                <a:sym typeface="Calibri"/>
              </a:rPr>
              <a:t> with the log-in, to access the following link:</a:t>
            </a:r>
            <a:endParaRPr sz="1100" dirty="0">
              <a:latin typeface="Calibri"/>
              <a:ea typeface="Calibri"/>
              <a:cs typeface="Calibri"/>
              <a:sym typeface="Calibri"/>
            </a:endParaRPr>
          </a:p>
          <a:p>
            <a:pPr marL="92075" marR="582739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URL: https://fornitori.mediaset.it Password: uZZ2»099xx</a:t>
            </a:r>
            <a:endParaRPr sz="1100" dirty="0">
              <a:latin typeface="Calibri"/>
              <a:ea typeface="Calibri"/>
              <a:cs typeface="Calibri"/>
              <a:sym typeface="Calibri"/>
            </a:endParaRPr>
          </a:p>
          <a:p>
            <a:pPr marL="0" lvl="0" indent="0" algn="l" rtl="0">
              <a:lnSpc>
                <a:spcPct val="100000"/>
              </a:lnSpc>
              <a:spcBef>
                <a:spcPts val="35"/>
              </a:spcBef>
              <a:spcAft>
                <a:spcPts val="0"/>
              </a:spcAft>
              <a:buNone/>
            </a:pPr>
            <a:endParaRPr sz="1050" dirty="0">
              <a:latin typeface="Calibri"/>
              <a:ea typeface="Calibri"/>
              <a:cs typeface="Calibri"/>
              <a:sym typeface="Calibri"/>
            </a:endParaRPr>
          </a:p>
          <a:p>
            <a:pPr marL="9207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Once made the first access, please follow these two 2 steps:</a:t>
            </a:r>
            <a:endParaRPr sz="1100" dirty="0">
              <a:latin typeface="Calibri"/>
              <a:ea typeface="Calibri"/>
              <a:cs typeface="Calibri"/>
              <a:sym typeface="Calibri"/>
            </a:endParaRPr>
          </a:p>
          <a:p>
            <a:pPr marL="230504" lvl="0" indent="-139065" algn="l" rtl="0">
              <a:lnSpc>
                <a:spcPct val="100000"/>
              </a:lnSpc>
              <a:spcBef>
                <a:spcPts val="5"/>
              </a:spcBef>
              <a:spcAft>
                <a:spcPts val="0"/>
              </a:spcAft>
              <a:buClr>
                <a:srgbClr val="44536A"/>
              </a:buClr>
              <a:buSzPts val="1100"/>
              <a:buFont typeface="Calibri"/>
              <a:buAutoNum type="arabicPeriod"/>
            </a:pPr>
            <a:r>
              <a:rPr lang="en-US" sz="1100" dirty="0">
                <a:solidFill>
                  <a:srgbClr val="44536A"/>
                </a:solidFill>
                <a:latin typeface="Calibri"/>
                <a:ea typeface="Calibri"/>
                <a:cs typeface="Calibri"/>
                <a:sym typeface="Calibri"/>
              </a:rPr>
              <a:t>You will be asked to enter a new personal password (Please, follow the rules shown in the page).</a:t>
            </a:r>
            <a:endParaRPr sz="1100" dirty="0">
              <a:latin typeface="Calibri"/>
              <a:ea typeface="Calibri"/>
              <a:cs typeface="Calibri"/>
              <a:sym typeface="Calibri"/>
            </a:endParaRPr>
          </a:p>
          <a:p>
            <a:pPr marL="231140" marR="114300" lvl="0" indent="-139065" algn="l" rtl="0">
              <a:lnSpc>
                <a:spcPct val="100000"/>
              </a:lnSpc>
              <a:spcBef>
                <a:spcPts val="0"/>
              </a:spcBef>
              <a:spcAft>
                <a:spcPts val="0"/>
              </a:spcAft>
              <a:buClr>
                <a:srgbClr val="44536A"/>
              </a:buClr>
              <a:buSzPts val="1100"/>
              <a:buFont typeface="Calibri"/>
              <a:buAutoNum type="arabicPeriod"/>
            </a:pPr>
            <a:r>
              <a:rPr lang="en-US" sz="1100" dirty="0">
                <a:solidFill>
                  <a:srgbClr val="44536A"/>
                </a:solidFill>
                <a:latin typeface="Calibri"/>
                <a:ea typeface="Calibri"/>
                <a:cs typeface="Calibri"/>
                <a:sym typeface="Calibri"/>
              </a:rPr>
              <a:t>Once you entered the Platform, click on your name in the high/ right edge and verify/save your own personal Data (Language, time zone, </a:t>
            </a:r>
            <a:r>
              <a:rPr lang="en-US" sz="1100" dirty="0" err="1">
                <a:solidFill>
                  <a:srgbClr val="44536A"/>
                </a:solidFill>
                <a:latin typeface="Calibri"/>
                <a:ea typeface="Calibri"/>
                <a:cs typeface="Calibri"/>
                <a:sym typeface="Calibri"/>
              </a:rPr>
              <a:t>ecc</a:t>
            </a:r>
            <a:r>
              <a:rPr lang="en-US" sz="1100" dirty="0">
                <a:solidFill>
                  <a:srgbClr val="44536A"/>
                </a:solidFill>
                <a:latin typeface="Calibri"/>
                <a:ea typeface="Calibri"/>
                <a:cs typeface="Calibri"/>
                <a:sym typeface="Calibri"/>
              </a:rPr>
              <a:t>).</a:t>
            </a:r>
            <a:endParaRPr sz="1100" dirty="0">
              <a:latin typeface="Calibri"/>
              <a:ea typeface="Calibri"/>
              <a:cs typeface="Calibri"/>
              <a:sym typeface="Calibri"/>
            </a:endParaRPr>
          </a:p>
          <a:p>
            <a:pPr marL="0" lvl="0" indent="0" algn="l" rtl="0">
              <a:lnSpc>
                <a:spcPct val="100000"/>
              </a:lnSpc>
              <a:spcBef>
                <a:spcPts val="35"/>
              </a:spcBef>
              <a:spcAft>
                <a:spcPts val="0"/>
              </a:spcAft>
              <a:buNone/>
            </a:pPr>
            <a:endParaRPr sz="1050" dirty="0">
              <a:latin typeface="Calibri"/>
              <a:ea typeface="Calibri"/>
              <a:cs typeface="Calibri"/>
              <a:sym typeface="Calibri"/>
            </a:endParaRPr>
          </a:p>
          <a:p>
            <a:pPr marL="92075" marR="67183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For any question regarding the use of the Platform, please contact our support by calling the following number 800 97 60 23 or writing the e-mail: </a:t>
            </a:r>
            <a:r>
              <a:rPr lang="en-US" sz="1100" u="sng" dirty="0">
                <a:solidFill>
                  <a:srgbClr val="44536A"/>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support.mediaset@synertrade.com.</a:t>
            </a:r>
            <a:endParaRPr sz="1100" dirty="0">
              <a:latin typeface="Calibri"/>
              <a:ea typeface="Calibri"/>
              <a:cs typeface="Calibri"/>
              <a:sym typeface="Calibri"/>
            </a:endParaRPr>
          </a:p>
          <a:p>
            <a:pPr marL="0" lvl="0" indent="0" algn="l" rtl="0">
              <a:lnSpc>
                <a:spcPct val="100000"/>
              </a:lnSpc>
              <a:spcBef>
                <a:spcPts val="45"/>
              </a:spcBef>
              <a:spcAft>
                <a:spcPts val="0"/>
              </a:spcAft>
              <a:buNone/>
            </a:pPr>
            <a:endParaRPr sz="1050" dirty="0">
              <a:latin typeface="Calibri"/>
              <a:ea typeface="Calibri"/>
              <a:cs typeface="Calibri"/>
              <a:sym typeface="Calibri"/>
            </a:endParaRPr>
          </a:p>
          <a:p>
            <a:pPr marL="9207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This is an automatic message, please don’t answer this e-mail.</a:t>
            </a:r>
            <a:endParaRPr sz="1100" dirty="0">
              <a:latin typeface="Calibri"/>
              <a:ea typeface="Calibri"/>
              <a:cs typeface="Calibri"/>
              <a:sym typeface="Calibri"/>
            </a:endParaRPr>
          </a:p>
        </p:txBody>
      </p:sp>
      <p:sp>
        <p:nvSpPr>
          <p:cNvPr id="10" name="Google Shape;131;p5">
            <a:extLst>
              <a:ext uri="{FF2B5EF4-FFF2-40B4-BE49-F238E27FC236}">
                <a16:creationId xmlns:a16="http://schemas.microsoft.com/office/drawing/2014/main" id="{F0E19807-5EE4-C5B6-9EED-CDBC43B7E8F8}"/>
              </a:ext>
            </a:extLst>
          </p:cNvPr>
          <p:cNvSpPr/>
          <p:nvPr/>
        </p:nvSpPr>
        <p:spPr>
          <a:xfrm>
            <a:off x="2306638" y="2852573"/>
            <a:ext cx="1594802" cy="332740"/>
          </a:xfrm>
          <a:custGeom>
            <a:avLst/>
            <a:gdLst/>
            <a:ahLst/>
            <a:cxnLst/>
            <a:rect l="l" t="t" r="r" b="b"/>
            <a:pathLst>
              <a:path w="1452879" h="332739" extrusionOk="0">
                <a:moveTo>
                  <a:pt x="1452372" y="0"/>
                </a:moveTo>
                <a:lnTo>
                  <a:pt x="0" y="0"/>
                </a:lnTo>
                <a:lnTo>
                  <a:pt x="0" y="332232"/>
                </a:lnTo>
                <a:lnTo>
                  <a:pt x="1452372" y="332232"/>
                </a:lnTo>
                <a:lnTo>
                  <a:pt x="1452372"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1" name="Google Shape;132;p5">
            <a:extLst>
              <a:ext uri="{FF2B5EF4-FFF2-40B4-BE49-F238E27FC236}">
                <a16:creationId xmlns:a16="http://schemas.microsoft.com/office/drawing/2014/main" id="{1683B0B4-2786-1716-6FFB-0261079ADAF3}"/>
              </a:ext>
            </a:extLst>
          </p:cNvPr>
          <p:cNvSpPr txBox="1"/>
          <p:nvPr/>
        </p:nvSpPr>
        <p:spPr>
          <a:xfrm>
            <a:off x="2397062" y="2588983"/>
            <a:ext cx="3994785" cy="526415"/>
          </a:xfrm>
          <a:prstGeom prst="rect">
            <a:avLst/>
          </a:prstGeom>
          <a:noFill/>
          <a:ln>
            <a:noFill/>
          </a:ln>
        </p:spPr>
        <p:txBody>
          <a:bodyPr spcFirstLastPara="1" wrap="square" lIns="0" tIns="80000" rIns="0" bIns="0" anchor="t" anchorCtr="0">
            <a:spAutoFit/>
          </a:bodyPr>
          <a:lstStyle/>
          <a:p>
            <a:pPr marL="698500" lvl="0" indent="0" algn="l" rtl="0">
              <a:lnSpc>
                <a:spcPct val="100000"/>
              </a:lnSpc>
              <a:spcBef>
                <a:spcPts val="0"/>
              </a:spcBef>
              <a:spcAft>
                <a:spcPts val="0"/>
              </a:spcAft>
              <a:buNone/>
            </a:pPr>
            <a:r>
              <a:rPr lang="en-US" sz="1200" u="sng" dirty="0">
                <a:solidFill>
                  <a:srgbClr val="0462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https://fornitori.mediaset.it</a:t>
            </a:r>
            <a:r>
              <a:rPr lang="en-US" sz="1200" dirty="0">
                <a:solidFill>
                  <a:srgbClr val="0462C1"/>
                </a:solidFill>
                <a:latin typeface="Calibri"/>
                <a:ea typeface="Calibri"/>
                <a:cs typeface="Calibri"/>
                <a:sym typeface="Calibri"/>
              </a:rPr>
              <a:t> </a:t>
            </a:r>
            <a:r>
              <a:rPr lang="en-US" sz="1200" dirty="0">
                <a:solidFill>
                  <a:srgbClr val="4F4A50"/>
                </a:solidFill>
                <a:latin typeface="Calibri"/>
                <a:ea typeface="Calibri"/>
                <a:cs typeface="Calibri"/>
                <a:sym typeface="Calibri"/>
              </a:rPr>
              <a:t>(</a:t>
            </a:r>
            <a:r>
              <a:rPr lang="en-US" sz="1200" b="1" dirty="0">
                <a:solidFill>
                  <a:srgbClr val="4F4A50"/>
                </a:solidFill>
                <a:latin typeface="Calibri"/>
                <a:ea typeface="Calibri"/>
                <a:cs typeface="Calibri"/>
                <a:sym typeface="Calibri"/>
              </a:rPr>
              <a:t>of Mediaset): Password</a:t>
            </a:r>
            <a:endParaRPr sz="1200" dirty="0">
              <a:latin typeface="Calibri"/>
              <a:ea typeface="Calibri"/>
              <a:cs typeface="Calibri"/>
              <a:sym typeface="Calibri"/>
            </a:endParaRPr>
          </a:p>
          <a:p>
            <a:pPr marL="12700" lvl="0" indent="0" algn="l" rtl="0">
              <a:lnSpc>
                <a:spcPct val="100000"/>
              </a:lnSpc>
              <a:spcBef>
                <a:spcPts val="535"/>
              </a:spcBef>
              <a:spcAft>
                <a:spcPts val="0"/>
              </a:spcAft>
              <a:buNone/>
            </a:pPr>
            <a:r>
              <a:rPr lang="en-US" sz="1200" dirty="0">
                <a:solidFill>
                  <a:srgbClr val="4F4A50"/>
                </a:solidFill>
                <a:latin typeface="Calibri"/>
                <a:ea typeface="Calibri"/>
                <a:cs typeface="Calibri"/>
                <a:sym typeface="Calibri"/>
              </a:rPr>
              <a:t>Mario Rossi</a:t>
            </a:r>
            <a:endParaRPr sz="1200" dirty="0">
              <a:latin typeface="Calibri"/>
              <a:ea typeface="Calibri"/>
              <a:cs typeface="Calibri"/>
              <a:sym typeface="Calibri"/>
            </a:endParaRPr>
          </a:p>
        </p:txBody>
      </p:sp>
      <p:sp>
        <p:nvSpPr>
          <p:cNvPr id="19" name="Rectangle 18">
            <a:extLst>
              <a:ext uri="{FF2B5EF4-FFF2-40B4-BE49-F238E27FC236}">
                <a16:creationId xmlns:a16="http://schemas.microsoft.com/office/drawing/2014/main" id="{088F546A-8813-A0A0-90EC-4C8EF8E27B81}"/>
              </a:ext>
            </a:extLst>
          </p:cNvPr>
          <p:cNvSpPr/>
          <p:nvPr/>
        </p:nvSpPr>
        <p:spPr>
          <a:xfrm>
            <a:off x="5737991" y="3982034"/>
            <a:ext cx="3628178" cy="36933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330835" lvl="0"/>
            <a:r>
              <a:rPr lang="en-US" sz="1200" dirty="0">
                <a:latin typeface="Calibri"/>
                <a:ea typeface="Calibri"/>
                <a:cs typeface="Calibri"/>
                <a:sym typeface="Calibri"/>
              </a:rPr>
              <a:t>Use this Password to access the Portal </a:t>
            </a:r>
            <a:r>
              <a:rPr lang="en-US" sz="1200" b="1" dirty="0">
                <a:latin typeface="Calibri"/>
                <a:ea typeface="Calibri"/>
                <a:cs typeface="Calibri"/>
                <a:sym typeface="Calibri"/>
              </a:rPr>
              <a:t>for the first time</a:t>
            </a:r>
          </a:p>
        </p:txBody>
      </p:sp>
      <p:cxnSp>
        <p:nvCxnSpPr>
          <p:cNvPr id="20" name="Straight Arrow Connector 19">
            <a:extLst>
              <a:ext uri="{FF2B5EF4-FFF2-40B4-BE49-F238E27FC236}">
                <a16:creationId xmlns:a16="http://schemas.microsoft.com/office/drawing/2014/main" id="{7D4E034D-FF11-DD73-55BE-8651383C44CA}"/>
              </a:ext>
            </a:extLst>
          </p:cNvPr>
          <p:cNvCxnSpPr>
            <a:cxnSpLocks/>
            <a:stCxn id="19" idx="1"/>
            <a:endCxn id="21" idx="3"/>
          </p:cNvCxnSpPr>
          <p:nvPr/>
        </p:nvCxnSpPr>
        <p:spPr>
          <a:xfrm flipH="1">
            <a:off x="3670940" y="4166700"/>
            <a:ext cx="2067051" cy="32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Rectangle: Rounded Corners 20">
            <a:extLst>
              <a:ext uri="{FF2B5EF4-FFF2-40B4-BE49-F238E27FC236}">
                <a16:creationId xmlns:a16="http://schemas.microsoft.com/office/drawing/2014/main" id="{099A919E-9166-3462-1A96-033FDF5739D3}"/>
              </a:ext>
            </a:extLst>
          </p:cNvPr>
          <p:cNvSpPr/>
          <p:nvPr/>
        </p:nvSpPr>
        <p:spPr>
          <a:xfrm>
            <a:off x="2901950" y="4071148"/>
            <a:ext cx="768990" cy="197542"/>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195601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C9A6D-BA8B-04D1-466B-D8879A33AA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C355827-9029-6C5A-1B5F-8F55E352C951}"/>
              </a:ext>
            </a:extLst>
          </p:cNvPr>
          <p:cNvPicPr>
            <a:picLocks noChangeAspect="1"/>
          </p:cNvPicPr>
          <p:nvPr/>
        </p:nvPicPr>
        <p:blipFill>
          <a:blip r:embed="rId2"/>
          <a:stretch>
            <a:fillRect/>
          </a:stretch>
        </p:blipFill>
        <p:spPr>
          <a:xfrm>
            <a:off x="2429810" y="2040508"/>
            <a:ext cx="7005279" cy="4055983"/>
          </a:xfrm>
          <a:prstGeom prst="rect">
            <a:avLst/>
          </a:prstGeom>
        </p:spPr>
      </p:pic>
      <p:sp>
        <p:nvSpPr>
          <p:cNvPr id="5" name="Servizi diffusione audio">
            <a:extLst>
              <a:ext uri="{FF2B5EF4-FFF2-40B4-BE49-F238E27FC236}">
                <a16:creationId xmlns:a16="http://schemas.microsoft.com/office/drawing/2014/main" id="{ACD2A9B2-73A3-F6FE-51FE-1FC55CCA4BBD}"/>
              </a:ext>
            </a:extLst>
          </p:cNvPr>
          <p:cNvSpPr txBox="1"/>
          <p:nvPr/>
        </p:nvSpPr>
        <p:spPr>
          <a:xfrm>
            <a:off x="525606" y="-99493"/>
            <a:ext cx="9748520" cy="532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080" tIns="38080" rIns="38080" bIns="38080">
            <a:spAutoFit/>
          </a:bodyPr>
          <a:lstStyle>
            <a:lvl1pPr defTabSz="571500">
              <a:lnSpc>
                <a:spcPts val="8700"/>
              </a:lnSpc>
              <a:defRPr sz="4200" i="1">
                <a:solidFill>
                  <a:srgbClr val="3273B9"/>
                </a:solidFill>
                <a:latin typeface="Gill Sans"/>
                <a:ea typeface="Gill Sans"/>
                <a:cs typeface="Gill Sans"/>
                <a:sym typeface="Gill Sans"/>
              </a:defRPr>
            </a:lvl1pPr>
          </a:lstStyle>
          <a:p>
            <a:pPr marL="0" marR="0" lvl="0" indent="0" algn="l" defTabSz="571500" rtl="0" eaLnBrk="1" fontAlgn="auto" latinLnBrk="0" hangingPunct="0">
              <a:lnSpc>
                <a:spcPct val="150000"/>
              </a:lnSpc>
              <a:spcBef>
                <a:spcPts val="0"/>
              </a:spcBef>
              <a:spcAft>
                <a:spcPts val="0"/>
              </a:spcAft>
              <a:buClrTx/>
              <a:buSzTx/>
              <a:buFontTx/>
              <a:buNone/>
              <a:tabLst/>
              <a:defRPr/>
            </a:pPr>
            <a:endParaRPr lang="es-ES" sz="2200" b="1" kern="0" dirty="0"/>
          </a:p>
        </p:txBody>
      </p:sp>
      <p:sp>
        <p:nvSpPr>
          <p:cNvPr id="7" name="CasellaDiTesto 2">
            <a:extLst>
              <a:ext uri="{FF2B5EF4-FFF2-40B4-BE49-F238E27FC236}">
                <a16:creationId xmlns:a16="http://schemas.microsoft.com/office/drawing/2014/main" id="{9625225C-7B3A-FE66-054D-6CE58196E188}"/>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lang="en-US" sz="16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To access the Mediaset Supplier Portal, use the following link:</a:t>
            </a:r>
          </a:p>
          <a:p>
            <a:pPr marL="0" marR="0" lvl="0" indent="0" algn="l" defTabSz="825500" rtl="0" eaLnBrk="1" fontAlgn="auto" latinLnBrk="0" hangingPunct="0">
              <a:lnSpc>
                <a:spcPct val="150000"/>
              </a:lnSpc>
              <a:spcBef>
                <a:spcPts val="0"/>
              </a:spcBef>
              <a:spcAft>
                <a:spcPts val="0"/>
              </a:spcAft>
              <a:buClrTx/>
              <a:buSzTx/>
              <a:buFontTx/>
              <a:buNone/>
              <a:tabLst/>
              <a:defRPr/>
            </a:pPr>
            <a:r>
              <a:rPr lang="en-US" sz="16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https://fornitori.mediaset.it</a:t>
            </a:r>
          </a:p>
          <a:p>
            <a:pPr marL="0" marR="0" lvl="0" indent="0" algn="l" defTabSz="825500" rtl="0" eaLnBrk="1" fontAlgn="auto" latinLnBrk="0" hangingPunct="0">
              <a:lnSpc>
                <a:spcPct val="150000"/>
              </a:lnSpc>
              <a:spcBef>
                <a:spcPts val="0"/>
              </a:spcBef>
              <a:spcAft>
                <a:spcPts val="0"/>
              </a:spcAft>
              <a:buClrTx/>
              <a:buSzTx/>
              <a:buFontTx/>
              <a:buNone/>
              <a:tabLst/>
              <a:defRPr/>
            </a:pPr>
            <a:r>
              <a:rPr lang="en-US" sz="16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…the following login page will appear</a:t>
            </a:r>
          </a:p>
        </p:txBody>
      </p:sp>
      <p:sp>
        <p:nvSpPr>
          <p:cNvPr id="12" name="Segnaposto numero diapositiva 1">
            <a:extLst>
              <a:ext uri="{FF2B5EF4-FFF2-40B4-BE49-F238E27FC236}">
                <a16:creationId xmlns:a16="http://schemas.microsoft.com/office/drawing/2014/main" id="{0F92913B-AE9A-EBE6-8896-789F0B4740C5}"/>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2" name="TextBox 1">
            <a:extLst>
              <a:ext uri="{FF2B5EF4-FFF2-40B4-BE49-F238E27FC236}">
                <a16:creationId xmlns:a16="http://schemas.microsoft.com/office/drawing/2014/main" id="{054C49CB-DAD0-9144-951A-E4EA38E0CB65}"/>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2</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n-US" sz="2000" b="1" i="1" dirty="0">
                <a:solidFill>
                  <a:srgbClr val="3273B9"/>
                </a:solidFill>
                <a:sym typeface="Helvetica Neue"/>
              </a:rPr>
              <a:t>First access with the credentials received by e-mail</a:t>
            </a: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20" name="Rectangle 19">
            <a:extLst>
              <a:ext uri="{FF2B5EF4-FFF2-40B4-BE49-F238E27FC236}">
                <a16:creationId xmlns:a16="http://schemas.microsoft.com/office/drawing/2014/main" id="{30F2DBCE-6C1E-BD0F-9487-D9BED6FF9D67}"/>
              </a:ext>
            </a:extLst>
          </p:cNvPr>
          <p:cNvSpPr/>
          <p:nvPr/>
        </p:nvSpPr>
        <p:spPr>
          <a:xfrm>
            <a:off x="9020637" y="3518350"/>
            <a:ext cx="1748789" cy="276999"/>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50000"/>
              </a:lnSpc>
              <a:spcBef>
                <a:spcPts val="0"/>
              </a:spcBef>
              <a:spcAft>
                <a:spcPts val="0"/>
              </a:spcAft>
              <a:buClrTx/>
              <a:buSzTx/>
              <a:buFontTx/>
              <a:buNone/>
              <a:tabLst/>
            </a:pPr>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a:t>
            </a: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1. </a:t>
            </a:r>
            <a:r>
              <a:rPr lang="it-IT"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Insert</a:t>
            </a: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a:t>
            </a:r>
            <a:r>
              <a:rPr lang="it-IT"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here</a:t>
            </a: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the </a:t>
            </a:r>
            <a:r>
              <a:rPr 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LOGIN</a:t>
            </a:r>
            <a:endParaRPr kumimoji="0" lang="it-IT"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22" name="Straight Arrow Connector 21">
            <a:extLst>
              <a:ext uri="{FF2B5EF4-FFF2-40B4-BE49-F238E27FC236}">
                <a16:creationId xmlns:a16="http://schemas.microsoft.com/office/drawing/2014/main" id="{491C67E6-6067-9877-9DF7-4C050B903B2A}"/>
              </a:ext>
            </a:extLst>
          </p:cNvPr>
          <p:cNvCxnSpPr>
            <a:cxnSpLocks/>
            <a:stCxn id="20" idx="1"/>
            <a:endCxn id="23" idx="3"/>
          </p:cNvCxnSpPr>
          <p:nvPr/>
        </p:nvCxnSpPr>
        <p:spPr>
          <a:xfrm flipH="1">
            <a:off x="8108950" y="3656850"/>
            <a:ext cx="911687" cy="41164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Rectangle: Rounded Corners 22">
            <a:extLst>
              <a:ext uri="{FF2B5EF4-FFF2-40B4-BE49-F238E27FC236}">
                <a16:creationId xmlns:a16="http://schemas.microsoft.com/office/drawing/2014/main" id="{E27960CB-8999-84CC-9850-DAC4AE91DAC9}"/>
              </a:ext>
            </a:extLst>
          </p:cNvPr>
          <p:cNvSpPr/>
          <p:nvPr/>
        </p:nvSpPr>
        <p:spPr>
          <a:xfrm>
            <a:off x="3727450" y="3930000"/>
            <a:ext cx="4381500" cy="276997"/>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5" name="Rectangle 24">
            <a:extLst>
              <a:ext uri="{FF2B5EF4-FFF2-40B4-BE49-F238E27FC236}">
                <a16:creationId xmlns:a16="http://schemas.microsoft.com/office/drawing/2014/main" id="{3AD218DB-5BD1-413F-228F-2B11C57B0C51}"/>
              </a:ext>
            </a:extLst>
          </p:cNvPr>
          <p:cNvSpPr/>
          <p:nvPr/>
        </p:nvSpPr>
        <p:spPr>
          <a:xfrm>
            <a:off x="9020637" y="4445863"/>
            <a:ext cx="2232487" cy="276999"/>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lnSpc>
                <a:spcPct val="150000"/>
              </a:lnSpc>
            </a:pP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2. </a:t>
            </a:r>
            <a:r>
              <a:rPr lang="it-IT"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Insert</a:t>
            </a: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a:t>
            </a:r>
            <a:r>
              <a:rPr lang="it-IT"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here</a:t>
            </a: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the </a:t>
            </a:r>
            <a:r>
              <a:rPr 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first password</a:t>
            </a:r>
          </a:p>
        </p:txBody>
      </p:sp>
      <p:cxnSp>
        <p:nvCxnSpPr>
          <p:cNvPr id="26" name="Straight Arrow Connector 25">
            <a:extLst>
              <a:ext uri="{FF2B5EF4-FFF2-40B4-BE49-F238E27FC236}">
                <a16:creationId xmlns:a16="http://schemas.microsoft.com/office/drawing/2014/main" id="{69B3E39A-3E27-1DBA-B252-3FDD02B39B5D}"/>
              </a:ext>
            </a:extLst>
          </p:cNvPr>
          <p:cNvCxnSpPr>
            <a:cxnSpLocks/>
            <a:stCxn id="25" idx="1"/>
            <a:endCxn id="27" idx="3"/>
          </p:cNvCxnSpPr>
          <p:nvPr/>
        </p:nvCxnSpPr>
        <p:spPr>
          <a:xfrm flipH="1" flipV="1">
            <a:off x="8108950" y="4386711"/>
            <a:ext cx="911687" cy="197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Rectangle: Rounded Corners 26">
            <a:extLst>
              <a:ext uri="{FF2B5EF4-FFF2-40B4-BE49-F238E27FC236}">
                <a16:creationId xmlns:a16="http://schemas.microsoft.com/office/drawing/2014/main" id="{E72AD1FA-5489-AE11-7840-91FF2E3A823F}"/>
              </a:ext>
            </a:extLst>
          </p:cNvPr>
          <p:cNvSpPr/>
          <p:nvPr/>
        </p:nvSpPr>
        <p:spPr>
          <a:xfrm>
            <a:off x="3727450" y="4248212"/>
            <a:ext cx="4381500" cy="276997"/>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2" name="Rectangle 31">
            <a:extLst>
              <a:ext uri="{FF2B5EF4-FFF2-40B4-BE49-F238E27FC236}">
                <a16:creationId xmlns:a16="http://schemas.microsoft.com/office/drawing/2014/main" id="{40EDCC20-F7FF-4443-9351-DE63416A57F2}"/>
              </a:ext>
            </a:extLst>
          </p:cNvPr>
          <p:cNvSpPr/>
          <p:nvPr/>
        </p:nvSpPr>
        <p:spPr>
          <a:xfrm>
            <a:off x="8911954" y="5273191"/>
            <a:ext cx="1966153" cy="276999"/>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50000"/>
              </a:lnSpc>
              <a:spcBef>
                <a:spcPts val="0"/>
              </a:spcBef>
              <a:spcAft>
                <a:spcPts val="0"/>
              </a:spcAft>
              <a:buClrTx/>
              <a:buSzTx/>
              <a:buFontTx/>
              <a:buNone/>
              <a:tabLst/>
            </a:pP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3. Click on «</a:t>
            </a:r>
            <a:r>
              <a:rPr lang="it-IT" sz="12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Sign</a:t>
            </a:r>
            <a:r>
              <a:rPr 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In</a:t>
            </a: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a:t>
            </a:r>
          </a:p>
        </p:txBody>
      </p:sp>
      <p:cxnSp>
        <p:nvCxnSpPr>
          <p:cNvPr id="33" name="Straight Arrow Connector 32">
            <a:extLst>
              <a:ext uri="{FF2B5EF4-FFF2-40B4-BE49-F238E27FC236}">
                <a16:creationId xmlns:a16="http://schemas.microsoft.com/office/drawing/2014/main" id="{45A1BEAA-DF6F-4E7C-2E7D-DDC4794282F2}"/>
              </a:ext>
            </a:extLst>
          </p:cNvPr>
          <p:cNvCxnSpPr>
            <a:cxnSpLocks/>
            <a:stCxn id="32" idx="1"/>
            <a:endCxn id="34" idx="3"/>
          </p:cNvCxnSpPr>
          <p:nvPr/>
        </p:nvCxnSpPr>
        <p:spPr>
          <a:xfrm flipH="1" flipV="1">
            <a:off x="6857167" y="4886726"/>
            <a:ext cx="2054787" cy="5249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Rounded Corners 33">
            <a:extLst>
              <a:ext uri="{FF2B5EF4-FFF2-40B4-BE49-F238E27FC236}">
                <a16:creationId xmlns:a16="http://schemas.microsoft.com/office/drawing/2014/main" id="{07820E38-B381-1C95-F935-AFEDBF0A1723}"/>
              </a:ext>
            </a:extLst>
          </p:cNvPr>
          <p:cNvSpPr/>
          <p:nvPr/>
        </p:nvSpPr>
        <p:spPr>
          <a:xfrm>
            <a:off x="5007730" y="4716495"/>
            <a:ext cx="1849437" cy="340462"/>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831209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6F50F-497E-32CB-AC8B-7DC5B1E60067}"/>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B62BE1A5-ACCD-0BB5-E339-E35FC5687F95}"/>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2</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n-US" sz="2000" b="1" i="1" dirty="0">
                <a:solidFill>
                  <a:srgbClr val="3273B9"/>
                </a:solidFill>
                <a:sym typeface="Helvetica Neue"/>
              </a:rPr>
              <a:t>First access with the credentials received by e-mail</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24" name="Picture 23">
            <a:extLst>
              <a:ext uri="{FF2B5EF4-FFF2-40B4-BE49-F238E27FC236}">
                <a16:creationId xmlns:a16="http://schemas.microsoft.com/office/drawing/2014/main" id="{6DDBF1E8-0285-8F78-2B09-C8DD67B26754}"/>
              </a:ext>
            </a:extLst>
          </p:cNvPr>
          <p:cNvPicPr>
            <a:picLocks noChangeAspect="1"/>
          </p:cNvPicPr>
          <p:nvPr/>
        </p:nvPicPr>
        <p:blipFill>
          <a:blip r:embed="rId2"/>
          <a:stretch>
            <a:fillRect/>
          </a:stretch>
        </p:blipFill>
        <p:spPr>
          <a:xfrm>
            <a:off x="2429810" y="2040508"/>
            <a:ext cx="7005279" cy="4055983"/>
          </a:xfrm>
          <a:prstGeom prst="rect">
            <a:avLst/>
          </a:prstGeom>
        </p:spPr>
      </p:pic>
      <p:sp>
        <p:nvSpPr>
          <p:cNvPr id="54" name="CasellaDiTesto 2">
            <a:extLst>
              <a:ext uri="{FF2B5EF4-FFF2-40B4-BE49-F238E27FC236}">
                <a16:creationId xmlns:a16="http://schemas.microsoft.com/office/drawing/2014/main" id="{41C69269-5123-775A-3CAC-387CB8182A38}"/>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6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When you log in for the first time, you need to change your password to access the portal. This password will be the one the supplier will use to keep updated his personal data inside the Synertrade platform.</a:t>
            </a:r>
            <a:endParaRPr lang="es-ES" sz="16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p:txBody>
      </p:sp>
      <p:pic>
        <p:nvPicPr>
          <p:cNvPr id="57" name="Picture 56">
            <a:extLst>
              <a:ext uri="{FF2B5EF4-FFF2-40B4-BE49-F238E27FC236}">
                <a16:creationId xmlns:a16="http://schemas.microsoft.com/office/drawing/2014/main" id="{5C8A0FA9-95E4-E89B-F5FC-7CED8B5E2186}"/>
              </a:ext>
            </a:extLst>
          </p:cNvPr>
          <p:cNvPicPr>
            <a:picLocks noChangeAspect="1"/>
          </p:cNvPicPr>
          <p:nvPr/>
        </p:nvPicPr>
        <p:blipFill>
          <a:blip r:embed="rId3"/>
          <a:stretch>
            <a:fillRect/>
          </a:stretch>
        </p:blipFill>
        <p:spPr>
          <a:xfrm>
            <a:off x="2429810" y="2040507"/>
            <a:ext cx="7005278" cy="4055983"/>
          </a:xfrm>
          <a:prstGeom prst="rect">
            <a:avLst/>
          </a:prstGeom>
          <a:ln>
            <a:solidFill>
              <a:schemeClr val="tx1"/>
            </a:solidFill>
          </a:ln>
        </p:spPr>
      </p:pic>
      <p:pic>
        <p:nvPicPr>
          <p:cNvPr id="55" name="object 3">
            <a:extLst>
              <a:ext uri="{FF2B5EF4-FFF2-40B4-BE49-F238E27FC236}">
                <a16:creationId xmlns:a16="http://schemas.microsoft.com/office/drawing/2014/main" id="{16E47A5E-5EF6-14A9-214B-1BBFE4ED106B}"/>
              </a:ext>
            </a:extLst>
          </p:cNvPr>
          <p:cNvPicPr/>
          <p:nvPr/>
        </p:nvPicPr>
        <p:blipFill>
          <a:blip r:embed="rId4" cstate="print"/>
          <a:srcRect l="6299" t="38294" r="9320" b="9540"/>
          <a:stretch>
            <a:fillRect/>
          </a:stretch>
        </p:blipFill>
        <p:spPr>
          <a:xfrm>
            <a:off x="2798518" y="3359988"/>
            <a:ext cx="6267862" cy="2411082"/>
          </a:xfrm>
          <a:prstGeom prst="rect">
            <a:avLst/>
          </a:prstGeom>
        </p:spPr>
      </p:pic>
      <p:sp>
        <p:nvSpPr>
          <p:cNvPr id="58" name="Rectangle 57">
            <a:extLst>
              <a:ext uri="{FF2B5EF4-FFF2-40B4-BE49-F238E27FC236}">
                <a16:creationId xmlns:a16="http://schemas.microsoft.com/office/drawing/2014/main" id="{D8748EF7-8C38-1051-3A82-88E64E6E2EBA}"/>
              </a:ext>
            </a:extLst>
          </p:cNvPr>
          <p:cNvSpPr/>
          <p:nvPr/>
        </p:nvSpPr>
        <p:spPr>
          <a:xfrm>
            <a:off x="7331914" y="3105835"/>
            <a:ext cx="2061568" cy="36933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1. </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Enter your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new password </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here </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59" name="Straight Arrow Connector 58">
            <a:extLst>
              <a:ext uri="{FF2B5EF4-FFF2-40B4-BE49-F238E27FC236}">
                <a16:creationId xmlns:a16="http://schemas.microsoft.com/office/drawing/2014/main" id="{515CCF6C-5F37-8533-7F49-E87B5B44385F}"/>
              </a:ext>
            </a:extLst>
          </p:cNvPr>
          <p:cNvCxnSpPr>
            <a:cxnSpLocks/>
            <a:stCxn id="58" idx="1"/>
          </p:cNvCxnSpPr>
          <p:nvPr/>
        </p:nvCxnSpPr>
        <p:spPr>
          <a:xfrm flipH="1">
            <a:off x="5873750" y="3290501"/>
            <a:ext cx="1458164" cy="11354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Rectangle: Rounded Corners 59">
            <a:extLst>
              <a:ext uri="{FF2B5EF4-FFF2-40B4-BE49-F238E27FC236}">
                <a16:creationId xmlns:a16="http://schemas.microsoft.com/office/drawing/2014/main" id="{7CC314DC-7649-9CBF-8EBB-406B49577ACF}"/>
              </a:ext>
            </a:extLst>
          </p:cNvPr>
          <p:cNvSpPr/>
          <p:nvPr/>
        </p:nvSpPr>
        <p:spPr>
          <a:xfrm>
            <a:off x="4972050" y="4425950"/>
            <a:ext cx="1905000"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65" name="Rectangle 64">
            <a:extLst>
              <a:ext uri="{FF2B5EF4-FFF2-40B4-BE49-F238E27FC236}">
                <a16:creationId xmlns:a16="http://schemas.microsoft.com/office/drawing/2014/main" id="{F99062DA-C96D-9BC7-7F80-717052F85D65}"/>
              </a:ext>
            </a:extLst>
          </p:cNvPr>
          <p:cNvSpPr/>
          <p:nvPr/>
        </p:nvSpPr>
        <p:spPr>
          <a:xfrm>
            <a:off x="1924122" y="6116645"/>
            <a:ext cx="2376657" cy="18466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2</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Repeat your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new password </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here</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66" name="Straight Arrow Connector 65">
            <a:extLst>
              <a:ext uri="{FF2B5EF4-FFF2-40B4-BE49-F238E27FC236}">
                <a16:creationId xmlns:a16="http://schemas.microsoft.com/office/drawing/2014/main" id="{68464BB5-0577-935E-D3E8-E74D68E6E900}"/>
              </a:ext>
            </a:extLst>
          </p:cNvPr>
          <p:cNvCxnSpPr>
            <a:cxnSpLocks/>
            <a:stCxn id="65" idx="0"/>
          </p:cNvCxnSpPr>
          <p:nvPr/>
        </p:nvCxnSpPr>
        <p:spPr>
          <a:xfrm flipV="1">
            <a:off x="3112451" y="4905012"/>
            <a:ext cx="1859599" cy="12116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7" name="Rectangle: Rounded Corners 66">
            <a:extLst>
              <a:ext uri="{FF2B5EF4-FFF2-40B4-BE49-F238E27FC236}">
                <a16:creationId xmlns:a16="http://schemas.microsoft.com/office/drawing/2014/main" id="{0972A679-44E9-8144-A044-762038D33E83}"/>
              </a:ext>
            </a:extLst>
          </p:cNvPr>
          <p:cNvSpPr/>
          <p:nvPr/>
        </p:nvSpPr>
        <p:spPr>
          <a:xfrm>
            <a:off x="4972050" y="4768487"/>
            <a:ext cx="1905000"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70" name="Rectangle: Rounded Corners 69">
            <a:extLst>
              <a:ext uri="{FF2B5EF4-FFF2-40B4-BE49-F238E27FC236}">
                <a16:creationId xmlns:a16="http://schemas.microsoft.com/office/drawing/2014/main" id="{074EE040-B945-BD9D-9416-5E51104C1796}"/>
              </a:ext>
            </a:extLst>
          </p:cNvPr>
          <p:cNvSpPr/>
          <p:nvPr/>
        </p:nvSpPr>
        <p:spPr>
          <a:xfrm>
            <a:off x="6907997" y="4379670"/>
            <a:ext cx="1859207" cy="777633"/>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71" name="Rectangle 70">
            <a:extLst>
              <a:ext uri="{FF2B5EF4-FFF2-40B4-BE49-F238E27FC236}">
                <a16:creationId xmlns:a16="http://schemas.microsoft.com/office/drawing/2014/main" id="{FF833DC7-2733-E022-054F-51E8904D4EF7}"/>
              </a:ext>
            </a:extLst>
          </p:cNvPr>
          <p:cNvSpPr/>
          <p:nvPr/>
        </p:nvSpPr>
        <p:spPr>
          <a:xfrm>
            <a:off x="9195774" y="4583819"/>
            <a:ext cx="2044138" cy="36933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3. </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Security rules to follow when defining a new password</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72" name="Straight Arrow Connector 71">
            <a:extLst>
              <a:ext uri="{FF2B5EF4-FFF2-40B4-BE49-F238E27FC236}">
                <a16:creationId xmlns:a16="http://schemas.microsoft.com/office/drawing/2014/main" id="{5D8412B8-369B-EFBB-BCCC-B58F6D342370}"/>
              </a:ext>
            </a:extLst>
          </p:cNvPr>
          <p:cNvCxnSpPr>
            <a:cxnSpLocks/>
            <a:stCxn id="71" idx="1"/>
            <a:endCxn id="70" idx="3"/>
          </p:cNvCxnSpPr>
          <p:nvPr/>
        </p:nvCxnSpPr>
        <p:spPr>
          <a:xfrm flipH="1">
            <a:off x="8767204" y="4768485"/>
            <a:ext cx="428570" cy="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2F086C62-3E66-8570-E80F-4B75ACC65FD1}"/>
              </a:ext>
            </a:extLst>
          </p:cNvPr>
          <p:cNvSpPr txBox="1"/>
          <p:nvPr/>
        </p:nvSpPr>
        <p:spPr>
          <a:xfrm>
            <a:off x="2681815" y="3838899"/>
            <a:ext cx="344394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90805" marR="522605" lvl="0" indent="0" algn="just" rtl="0">
              <a:lnSpc>
                <a:spcPct val="100000"/>
              </a:lnSpc>
              <a:spcBef>
                <a:spcPts val="615"/>
              </a:spcBef>
              <a:spcAft>
                <a:spcPts val="0"/>
              </a:spcAft>
              <a:buNone/>
            </a:pPr>
            <a:r>
              <a:rPr lang="en-US" sz="1000" dirty="0">
                <a:solidFill>
                  <a:srgbClr val="828081"/>
                </a:solidFill>
                <a:highlight>
                  <a:srgbClr val="FFFFFF"/>
                </a:highlight>
                <a:latin typeface="Calibri"/>
                <a:ea typeface="Calibri"/>
                <a:cs typeface="Calibri"/>
                <a:sym typeface="Calibri"/>
              </a:rPr>
              <a:t>It is necessary to change the password on the </a:t>
            </a:r>
            <a:r>
              <a:rPr lang="en-US" sz="1000" dirty="0" err="1">
                <a:solidFill>
                  <a:srgbClr val="828081"/>
                </a:solidFill>
                <a:highlight>
                  <a:srgbClr val="FFFFFF"/>
                </a:highlight>
                <a:latin typeface="Calibri"/>
                <a:ea typeface="Calibri"/>
                <a:cs typeface="Calibri"/>
                <a:sym typeface="Calibri"/>
              </a:rPr>
              <a:t>fisrt</a:t>
            </a:r>
            <a:r>
              <a:rPr lang="en-US" sz="1000" dirty="0">
                <a:solidFill>
                  <a:srgbClr val="828081"/>
                </a:solidFill>
                <a:highlight>
                  <a:srgbClr val="FFFFFF"/>
                </a:highlight>
                <a:latin typeface="Calibri"/>
                <a:ea typeface="Calibri"/>
                <a:cs typeface="Calibri"/>
                <a:sym typeface="Calibri"/>
              </a:rPr>
              <a:t> log in. Insert new password.</a:t>
            </a:r>
          </a:p>
        </p:txBody>
      </p:sp>
      <p:sp>
        <p:nvSpPr>
          <p:cNvPr id="5" name="TextBox 4">
            <a:extLst>
              <a:ext uri="{FF2B5EF4-FFF2-40B4-BE49-F238E27FC236}">
                <a16:creationId xmlns:a16="http://schemas.microsoft.com/office/drawing/2014/main" id="{0D685CA1-B7C2-5DC6-AA4E-C3D3ACA4AF3F}"/>
              </a:ext>
            </a:extLst>
          </p:cNvPr>
          <p:cNvSpPr txBox="1"/>
          <p:nvPr/>
        </p:nvSpPr>
        <p:spPr>
          <a:xfrm>
            <a:off x="2681815" y="3400080"/>
            <a:ext cx="344394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90805" marR="522605" lvl="0" indent="0" algn="just" rtl="0">
              <a:lnSpc>
                <a:spcPct val="100000"/>
              </a:lnSpc>
              <a:spcBef>
                <a:spcPts val="615"/>
              </a:spcBef>
              <a:spcAft>
                <a:spcPts val="0"/>
              </a:spcAft>
              <a:buNone/>
            </a:pPr>
            <a:r>
              <a:rPr lang="en-US" dirty="0">
                <a:solidFill>
                  <a:srgbClr val="828081"/>
                </a:solidFill>
                <a:highlight>
                  <a:srgbClr val="FFFFFF"/>
                </a:highlight>
                <a:latin typeface="Calibri"/>
                <a:ea typeface="Calibri"/>
                <a:cs typeface="Calibri"/>
                <a:sym typeface="Calibri"/>
              </a:rPr>
              <a:t>Change Password</a:t>
            </a:r>
          </a:p>
        </p:txBody>
      </p:sp>
      <p:sp>
        <p:nvSpPr>
          <p:cNvPr id="6" name="Google Shape;184;p7">
            <a:extLst>
              <a:ext uri="{FF2B5EF4-FFF2-40B4-BE49-F238E27FC236}">
                <a16:creationId xmlns:a16="http://schemas.microsoft.com/office/drawing/2014/main" id="{E8351FE0-9EA0-0D8D-C97D-E26F76727C3F}"/>
              </a:ext>
            </a:extLst>
          </p:cNvPr>
          <p:cNvSpPr txBox="1"/>
          <p:nvPr/>
        </p:nvSpPr>
        <p:spPr>
          <a:xfrm>
            <a:off x="7808118" y="5457632"/>
            <a:ext cx="1106724" cy="176972"/>
          </a:xfrm>
          <a:prstGeom prst="rect">
            <a:avLst/>
          </a:prstGeom>
          <a:solidFill>
            <a:srgbClr val="0099FF"/>
          </a:solidFill>
          <a:ln>
            <a:noFill/>
          </a:ln>
        </p:spPr>
        <p:txBody>
          <a:bodyPr spcFirstLastPara="1" wrap="square" lIns="0" tIns="38100" rIns="0" bIns="0" anchor="t" anchorCtr="0">
            <a:spAutoFit/>
          </a:bodyPr>
          <a:lstStyle/>
          <a:p>
            <a:pPr marL="214629" lvl="0" indent="0" rtl="0">
              <a:lnSpc>
                <a:spcPct val="100000"/>
              </a:lnSpc>
              <a:spcBef>
                <a:spcPts val="0"/>
              </a:spcBef>
              <a:spcAft>
                <a:spcPts val="0"/>
              </a:spcAft>
              <a:buNone/>
            </a:pPr>
            <a:r>
              <a:rPr lang="en-US" sz="900" b="0" dirty="0">
                <a:solidFill>
                  <a:srgbClr val="FFFFFF"/>
                </a:solidFill>
                <a:latin typeface="Calibri"/>
                <a:ea typeface="Calibri"/>
                <a:cs typeface="Calibri"/>
                <a:sym typeface="Calibri"/>
              </a:rPr>
              <a:t>Validate Password</a:t>
            </a:r>
            <a:endParaRPr sz="900" dirty="0">
              <a:latin typeface="Calibri"/>
              <a:ea typeface="Calibri"/>
              <a:cs typeface="Calibri"/>
              <a:sym typeface="Calibri"/>
            </a:endParaRPr>
          </a:p>
        </p:txBody>
      </p:sp>
      <p:sp>
        <p:nvSpPr>
          <p:cNvPr id="7" name="TextBox 6">
            <a:extLst>
              <a:ext uri="{FF2B5EF4-FFF2-40B4-BE49-F238E27FC236}">
                <a16:creationId xmlns:a16="http://schemas.microsoft.com/office/drawing/2014/main" id="{B10DDBD1-0132-C57E-F064-1B7509E23657}"/>
              </a:ext>
            </a:extLst>
          </p:cNvPr>
          <p:cNvSpPr txBox="1"/>
          <p:nvPr/>
        </p:nvSpPr>
        <p:spPr>
          <a:xfrm>
            <a:off x="4972049" y="4441373"/>
            <a:ext cx="3443940" cy="246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90805" marR="522605" lvl="0" indent="0" algn="just" rtl="0">
              <a:lnSpc>
                <a:spcPct val="100000"/>
              </a:lnSpc>
              <a:spcBef>
                <a:spcPts val="615"/>
              </a:spcBef>
              <a:spcAft>
                <a:spcPts val="0"/>
              </a:spcAft>
              <a:buNone/>
            </a:pPr>
            <a:r>
              <a:rPr lang="en-US" sz="1000" dirty="0">
                <a:solidFill>
                  <a:srgbClr val="828081"/>
                </a:solidFill>
                <a:highlight>
                  <a:srgbClr val="FFFFFF"/>
                </a:highlight>
                <a:latin typeface="Calibri"/>
                <a:ea typeface="Calibri"/>
                <a:cs typeface="Calibri"/>
                <a:sym typeface="Calibri"/>
              </a:rPr>
              <a:t>Insert the new password</a:t>
            </a:r>
          </a:p>
        </p:txBody>
      </p:sp>
      <p:sp>
        <p:nvSpPr>
          <p:cNvPr id="8" name="Segnaposto numero diapositiva 1">
            <a:extLst>
              <a:ext uri="{FF2B5EF4-FFF2-40B4-BE49-F238E27FC236}">
                <a16:creationId xmlns:a16="http://schemas.microsoft.com/office/drawing/2014/main" id="{01AB90CF-D2F0-7B19-BE22-1E0E62C8B3D3}"/>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54512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E8050-8732-FCC5-6247-88C2CD0FFCC7}"/>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1BB33A0D-F9F2-1EBE-9462-28AD6FCD4A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1529" y="2043133"/>
            <a:ext cx="7355192" cy="39629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E215768-3FE4-A53C-9F88-A38E40AC6301}"/>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2</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n-US" sz="2000" b="1" i="1" dirty="0">
                <a:solidFill>
                  <a:srgbClr val="3273B9"/>
                </a:solidFill>
                <a:sym typeface="Helvetica Neue"/>
              </a:rPr>
              <a:t>First access with the credentials received by e-mail</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54" name="CasellaDiTesto 2">
            <a:extLst>
              <a:ext uri="{FF2B5EF4-FFF2-40B4-BE49-F238E27FC236}">
                <a16:creationId xmlns:a16="http://schemas.microsoft.com/office/drawing/2014/main" id="{1ABAF5ED-9FEB-105F-8FEF-8E2922E53449}"/>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6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Upon first access, you must accept the General Conditions for using the platform.</a:t>
            </a:r>
            <a:endParaRPr lang="es-ES" sz="16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58" name="Rectangle 57">
            <a:extLst>
              <a:ext uri="{FF2B5EF4-FFF2-40B4-BE49-F238E27FC236}">
                <a16:creationId xmlns:a16="http://schemas.microsoft.com/office/drawing/2014/main" id="{E0F4DAC0-7AD0-81CC-0E88-D7FCBFB3ED45}"/>
              </a:ext>
            </a:extLst>
          </p:cNvPr>
          <p:cNvSpPr/>
          <p:nvPr/>
        </p:nvSpPr>
        <p:spPr>
          <a:xfrm>
            <a:off x="9128419" y="3012600"/>
            <a:ext cx="1748789"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1.  Scroll with the mouse to read the General Conditions of Use</a:t>
            </a:r>
            <a:endParaRPr kumimoji="0" lang="it-IT"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59" name="Straight Arrow Connector 58">
            <a:extLst>
              <a:ext uri="{FF2B5EF4-FFF2-40B4-BE49-F238E27FC236}">
                <a16:creationId xmlns:a16="http://schemas.microsoft.com/office/drawing/2014/main" id="{C2C96AEF-1D39-6CC3-98D7-1764C2ED6F16}"/>
              </a:ext>
            </a:extLst>
          </p:cNvPr>
          <p:cNvCxnSpPr>
            <a:cxnSpLocks/>
            <a:stCxn id="58" idx="2"/>
            <a:endCxn id="60" idx="0"/>
          </p:cNvCxnSpPr>
          <p:nvPr/>
        </p:nvCxnSpPr>
        <p:spPr>
          <a:xfrm flipH="1">
            <a:off x="8459902" y="3566598"/>
            <a:ext cx="1542912" cy="7485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Rectangle: Rounded Corners 59">
            <a:extLst>
              <a:ext uri="{FF2B5EF4-FFF2-40B4-BE49-F238E27FC236}">
                <a16:creationId xmlns:a16="http://schemas.microsoft.com/office/drawing/2014/main" id="{DB2BAD17-3520-A465-1219-143B48E23D57}"/>
              </a:ext>
            </a:extLst>
          </p:cNvPr>
          <p:cNvSpPr/>
          <p:nvPr/>
        </p:nvSpPr>
        <p:spPr>
          <a:xfrm>
            <a:off x="8414659" y="4315194"/>
            <a:ext cx="90486"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67" name="Rectangle: Rounded Corners 66">
            <a:extLst>
              <a:ext uri="{FF2B5EF4-FFF2-40B4-BE49-F238E27FC236}">
                <a16:creationId xmlns:a16="http://schemas.microsoft.com/office/drawing/2014/main" id="{409F7DEF-ECDD-B299-0D74-A6FCAA057D7D}"/>
              </a:ext>
            </a:extLst>
          </p:cNvPr>
          <p:cNvSpPr/>
          <p:nvPr/>
        </p:nvSpPr>
        <p:spPr>
          <a:xfrm>
            <a:off x="7849825" y="5245166"/>
            <a:ext cx="688044" cy="241422"/>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71" name="Rectangle 70">
            <a:extLst>
              <a:ext uri="{FF2B5EF4-FFF2-40B4-BE49-F238E27FC236}">
                <a16:creationId xmlns:a16="http://schemas.microsoft.com/office/drawing/2014/main" id="{569F766D-C20F-64AB-6FA1-5AD01B12FE56}"/>
              </a:ext>
            </a:extLst>
          </p:cNvPr>
          <p:cNvSpPr/>
          <p:nvPr/>
        </p:nvSpPr>
        <p:spPr>
          <a:xfrm>
            <a:off x="9128419" y="4606233"/>
            <a:ext cx="2044138" cy="110799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825500" hangingPunct="0"/>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2. Click the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Accept</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button to access the self-registration process. You will not be able to access the self-registration process if the provider selects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Reject."</a:t>
            </a:r>
            <a:endParaRPr kumimoji="0" lang="it-IT"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72" name="Straight Arrow Connector 71">
            <a:extLst>
              <a:ext uri="{FF2B5EF4-FFF2-40B4-BE49-F238E27FC236}">
                <a16:creationId xmlns:a16="http://schemas.microsoft.com/office/drawing/2014/main" id="{64824AE5-D8D9-AB40-F1BA-9D40835E7188}"/>
              </a:ext>
            </a:extLst>
          </p:cNvPr>
          <p:cNvCxnSpPr>
            <a:cxnSpLocks/>
            <a:stCxn id="71" idx="1"/>
          </p:cNvCxnSpPr>
          <p:nvPr/>
        </p:nvCxnSpPr>
        <p:spPr>
          <a:xfrm flipH="1">
            <a:off x="8505146" y="5160231"/>
            <a:ext cx="623273" cy="2335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Segnaposto numero diapositiva 1">
            <a:extLst>
              <a:ext uri="{FF2B5EF4-FFF2-40B4-BE49-F238E27FC236}">
                <a16:creationId xmlns:a16="http://schemas.microsoft.com/office/drawing/2014/main" id="{6464045D-6E41-BEE2-5D99-7C8559919543}"/>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3812512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06768-3FCB-053B-4151-A56B255D943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84BBBBB-7D76-A30A-520A-BBE6E52CBAFE}"/>
              </a:ext>
            </a:extLst>
          </p:cNvPr>
          <p:cNvPicPr>
            <a:picLocks noChangeAspect="1"/>
          </p:cNvPicPr>
          <p:nvPr/>
        </p:nvPicPr>
        <p:blipFill>
          <a:blip r:embed="rId2"/>
          <a:stretch>
            <a:fillRect/>
          </a:stretch>
        </p:blipFill>
        <p:spPr>
          <a:xfrm>
            <a:off x="1003414" y="1774156"/>
            <a:ext cx="10379378" cy="4476863"/>
          </a:xfrm>
          <a:prstGeom prst="rect">
            <a:avLst/>
          </a:prstGeom>
          <a:ln>
            <a:solidFill>
              <a:schemeClr val="tx1"/>
            </a:solidFill>
          </a:ln>
        </p:spPr>
      </p:pic>
      <p:sp>
        <p:nvSpPr>
          <p:cNvPr id="2" name="CasellaDiTesto 2">
            <a:extLst>
              <a:ext uri="{FF2B5EF4-FFF2-40B4-BE49-F238E27FC236}">
                <a16:creationId xmlns:a16="http://schemas.microsoft.com/office/drawing/2014/main" id="{D186EDF6-1924-546D-DF79-857BDA8616F5}"/>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As shown below, once you log in, the welcome page appears, where you can</a:t>
            </a:r>
          </a:p>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view a sequence of tabs containing the set of information to be filled out during the</a:t>
            </a:r>
          </a:p>
          <a:p>
            <a:pPr lvl="0" defTabSz="825500" hangingPunct="0">
              <a:lnSpc>
                <a:spcPct val="150000"/>
              </a:lnSpc>
              <a:defRPr/>
            </a:pPr>
            <a:r>
              <a:rPr lang="en-U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registration process:</a:t>
            </a:r>
            <a:endPar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4" name="Segnaposto numero diapositiva 1">
            <a:extLst>
              <a:ext uri="{FF2B5EF4-FFF2-40B4-BE49-F238E27FC236}">
                <a16:creationId xmlns:a16="http://schemas.microsoft.com/office/drawing/2014/main" id="{6544BD07-8599-BC3F-48C9-8A99544AF58F}"/>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7" name="Segnaposto numero diapositiva 1">
            <a:extLst>
              <a:ext uri="{FF2B5EF4-FFF2-40B4-BE49-F238E27FC236}">
                <a16:creationId xmlns:a16="http://schemas.microsoft.com/office/drawing/2014/main" id="{E63E7C0B-415B-1157-C877-4FB1E09CC008}"/>
              </a:ext>
            </a:extLst>
          </p:cNvPr>
          <p:cNvSpPr txBox="1">
            <a:spLocks/>
          </p:cNvSpPr>
          <p:nvPr/>
        </p:nvSpPr>
        <p:spPr>
          <a:xfrm>
            <a:off x="6193103" y="6633907"/>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16" name="TextBox 15">
            <a:extLst>
              <a:ext uri="{FF2B5EF4-FFF2-40B4-BE49-F238E27FC236}">
                <a16:creationId xmlns:a16="http://schemas.microsoft.com/office/drawing/2014/main" id="{2E3277D6-64B3-D454-4C92-423E132F5B19}"/>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it-IT" sz="3000" b="1" i="1" u="none" strike="noStrike" cap="none" spc="0" normalizeH="0" baseline="0" dirty="0">
                <a:ln>
                  <a:noFill/>
                </a:ln>
                <a:solidFill>
                  <a:srgbClr val="3273B9"/>
                </a:solidFill>
                <a:effectLst/>
                <a:uFillTx/>
                <a:latin typeface="+mn-lt"/>
                <a:ea typeface="+mn-ea"/>
                <a:cs typeface="+mn-cs"/>
                <a:sym typeface="Helvetica Neue"/>
              </a:rPr>
              <a:t>3. </a:t>
            </a:r>
            <a:r>
              <a:rPr lang="it-IT" sz="2000" b="1" i="1" dirty="0">
                <a:solidFill>
                  <a:srgbClr val="3273B9"/>
                </a:solidFill>
                <a:sym typeface="Helvetica Neue"/>
              </a:rPr>
              <a:t>Welcome page and Navigation Logic</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20" name="Rectangle: Rounded Corners 19">
            <a:extLst>
              <a:ext uri="{FF2B5EF4-FFF2-40B4-BE49-F238E27FC236}">
                <a16:creationId xmlns:a16="http://schemas.microsoft.com/office/drawing/2014/main" id="{294F9035-3517-D5C3-18C5-82D0C2B8F2F1}"/>
              </a:ext>
            </a:extLst>
          </p:cNvPr>
          <p:cNvSpPr/>
          <p:nvPr/>
        </p:nvSpPr>
        <p:spPr>
          <a:xfrm>
            <a:off x="938603" y="1982887"/>
            <a:ext cx="7403139"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1" name="Rectangle 20">
            <a:extLst>
              <a:ext uri="{FF2B5EF4-FFF2-40B4-BE49-F238E27FC236}">
                <a16:creationId xmlns:a16="http://schemas.microsoft.com/office/drawing/2014/main" id="{C9447A2E-F495-2693-FC3D-E97E3342B366}"/>
              </a:ext>
            </a:extLst>
          </p:cNvPr>
          <p:cNvSpPr/>
          <p:nvPr/>
        </p:nvSpPr>
        <p:spPr>
          <a:xfrm>
            <a:off x="8406553" y="2659860"/>
            <a:ext cx="1748789" cy="25391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50000"/>
              </a:lnSpc>
              <a:spcBef>
                <a:spcPts val="0"/>
              </a:spcBef>
              <a:spcAft>
                <a:spcPts val="0"/>
              </a:spcAft>
              <a:buClrTx/>
              <a:buSzTx/>
              <a:buFontTx/>
              <a:buNone/>
              <a:tabLst/>
            </a:pPr>
            <a:r>
              <a:rPr kumimoji="0" lang="it-IT" sz="11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rPr>
              <a:t>Tab structure</a:t>
            </a:r>
          </a:p>
        </p:txBody>
      </p:sp>
      <p:cxnSp>
        <p:nvCxnSpPr>
          <p:cNvPr id="22" name="Straight Arrow Connector 21">
            <a:extLst>
              <a:ext uri="{FF2B5EF4-FFF2-40B4-BE49-F238E27FC236}">
                <a16:creationId xmlns:a16="http://schemas.microsoft.com/office/drawing/2014/main" id="{37725B8B-B7A6-41C3-799C-55EC5D440158}"/>
              </a:ext>
            </a:extLst>
          </p:cNvPr>
          <p:cNvCxnSpPr>
            <a:cxnSpLocks/>
            <a:stCxn id="21" idx="0"/>
          </p:cNvCxnSpPr>
          <p:nvPr/>
        </p:nvCxnSpPr>
        <p:spPr>
          <a:xfrm flipH="1" flipV="1">
            <a:off x="8272732" y="2255937"/>
            <a:ext cx="1008216" cy="4039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E8132A20-EECF-A6B5-13F9-2D254A2A7A5B}"/>
              </a:ext>
            </a:extLst>
          </p:cNvPr>
          <p:cNvSpPr/>
          <p:nvPr/>
        </p:nvSpPr>
        <p:spPr>
          <a:xfrm>
            <a:off x="668150" y="4328058"/>
            <a:ext cx="1937072" cy="73866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825500" hangingPunct="0"/>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The welcome page displays an introduction message to Mediaset's Synertrade platform</a:t>
            </a:r>
            <a:endParaRPr kumimoji="0" lang="it-IT"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
        <p:nvSpPr>
          <p:cNvPr id="30" name="Rectangle 29">
            <a:extLst>
              <a:ext uri="{FF2B5EF4-FFF2-40B4-BE49-F238E27FC236}">
                <a16:creationId xmlns:a16="http://schemas.microsoft.com/office/drawing/2014/main" id="{3D05CA14-1AE3-9443-00D5-CB2B05E8BD36}"/>
              </a:ext>
            </a:extLst>
          </p:cNvPr>
          <p:cNvSpPr/>
          <p:nvPr/>
        </p:nvSpPr>
        <p:spPr>
          <a:xfrm>
            <a:off x="10112489" y="3359750"/>
            <a:ext cx="1748789" cy="36933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1. Click on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Save &amp; Next</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to move to the next tab</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31" name="Straight Arrow Connector 30">
            <a:extLst>
              <a:ext uri="{FF2B5EF4-FFF2-40B4-BE49-F238E27FC236}">
                <a16:creationId xmlns:a16="http://schemas.microsoft.com/office/drawing/2014/main" id="{242B96FB-97C9-4480-8595-0EE334A74F1F}"/>
              </a:ext>
            </a:extLst>
          </p:cNvPr>
          <p:cNvCxnSpPr>
            <a:cxnSpLocks/>
            <a:stCxn id="30" idx="0"/>
          </p:cNvCxnSpPr>
          <p:nvPr/>
        </p:nvCxnSpPr>
        <p:spPr>
          <a:xfrm flipH="1" flipV="1">
            <a:off x="10912415" y="2484408"/>
            <a:ext cx="74469" cy="8753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Rectangle: Rounded Corners 32">
            <a:extLst>
              <a:ext uri="{FF2B5EF4-FFF2-40B4-BE49-F238E27FC236}">
                <a16:creationId xmlns:a16="http://schemas.microsoft.com/office/drawing/2014/main" id="{B3213BC9-572D-8C93-68A9-37F4A0F5ADF2}"/>
              </a:ext>
            </a:extLst>
          </p:cNvPr>
          <p:cNvSpPr/>
          <p:nvPr/>
        </p:nvSpPr>
        <p:spPr>
          <a:xfrm>
            <a:off x="10701580" y="2255937"/>
            <a:ext cx="607770" cy="273049"/>
          </a:xfrm>
          <a:prstGeom prst="roundRect">
            <a:avLst>
              <a:gd name="adj" fmla="val 13106"/>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39388645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9BBB59"/>
      </a:accent3>
      <a:accent4>
        <a:srgbClr val="8064A2"/>
      </a:accent4>
      <a:accent5>
        <a:srgbClr val="4BACC6"/>
      </a:accent5>
      <a:accent6>
        <a:srgbClr val="F79646"/>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FA96342E69FF48A1F12F389DFF83E6" ma:contentTypeVersion="15" ma:contentTypeDescription="Create a new document." ma:contentTypeScope="" ma:versionID="1e4127828df9fdb6cd35440bd56f3b6f">
  <xsd:schema xmlns:xsd="http://www.w3.org/2001/XMLSchema" xmlns:xs="http://www.w3.org/2001/XMLSchema" xmlns:p="http://schemas.microsoft.com/office/2006/metadata/properties" xmlns:ns2="b18632a0-a4a6-4a21-8926-5335fe78b9ac" xmlns:ns3="92868e49-97d1-4e89-baf9-c575ffc9c0c1" targetNamespace="http://schemas.microsoft.com/office/2006/metadata/properties" ma:root="true" ma:fieldsID="bdce6263021ed3591399c94e74ef3dfc" ns2:_="" ns3:_="">
    <xsd:import namespace="b18632a0-a4a6-4a21-8926-5335fe78b9ac"/>
    <xsd:import namespace="92868e49-97d1-4e89-baf9-c575ffc9c0c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8632a0-a4a6-4a21-8926-5335fe78b9a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80f47ddf-5f7d-443c-a3ae-52e2ce551152}" ma:internalName="TaxCatchAll" ma:showField="CatchAllData" ma:web="b18632a0-a4a6-4a21-8926-5335fe78b9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2868e49-97d1-4e89-baf9-c575ffc9c0c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18632a0-a4a6-4a21-8926-5335fe78b9ac" xsi:nil="true"/>
    <lcf76f155ced4ddcb4097134ff3c332f xmlns="92868e49-97d1-4e89-baf9-c575ffc9c0c1">
      <Terms xmlns="http://schemas.microsoft.com/office/infopath/2007/PartnerControls"/>
    </lcf76f155ced4ddcb4097134ff3c332f>
    <_dlc_DocId xmlns="b18632a0-a4a6-4a21-8926-5335fe78b9ac">QMWJFYU675TW-271146321-210424</_dlc_DocId>
    <_dlc_DocIdUrl xmlns="b18632a0-a4a6-4a21-8926-5335fe78b9ac">
      <Url>https://pwcita.sharepoint.com/sites/IT-SD-0AH_nuFKYePKrUk9PVA/_layouts/15/DocIdRedir.aspx?ID=QMWJFYU675TW-271146321-210424</Url>
      <Description>QMWJFYU675TW-271146321-210424</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769ACA-00EF-410E-A1DF-0C2FD75547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8632a0-a4a6-4a21-8926-5335fe78b9ac"/>
    <ds:schemaRef ds:uri="92868e49-97d1-4e89-baf9-c575ffc9c0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C3206E-14ED-4F73-BBAE-DB96539E6469}">
  <ds:schemaRefs>
    <ds:schemaRef ds:uri="http://schemas.microsoft.com/office/2006/documentManagement/types"/>
    <ds:schemaRef ds:uri="http://purl.org/dc/dcmitype/"/>
    <ds:schemaRef ds:uri="92868e49-97d1-4e89-baf9-c575ffc9c0c1"/>
    <ds:schemaRef ds:uri="b18632a0-a4a6-4a21-8926-5335fe78b9ac"/>
    <ds:schemaRef ds:uri="http://purl.org/dc/terms/"/>
    <ds:schemaRef ds:uri="http://www.w3.org/XML/1998/namespace"/>
    <ds:schemaRef ds:uri="http://schemas.openxmlformats.org/package/2006/metadata/core-properties"/>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305FCE16-B553-40C8-8093-DBDA8C004640}">
  <ds:schemaRefs>
    <ds:schemaRef ds:uri="http://schemas.microsoft.com/sharepoint/events"/>
  </ds:schemaRefs>
</ds:datastoreItem>
</file>

<file path=customXml/itemProps4.xml><?xml version="1.0" encoding="utf-8"?>
<ds:datastoreItem xmlns:ds="http://schemas.openxmlformats.org/officeDocument/2006/customXml" ds:itemID="{E83C1791-88A0-4378-AED5-8A031AA08925}">
  <ds:schemaRefs>
    <ds:schemaRef ds:uri="http://schemas.microsoft.com/sharepoint/v3/contenttype/forms"/>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4397</TotalTime>
  <Words>2595</Words>
  <Application>Microsoft Office PowerPoint</Application>
  <PresentationFormat>Widescreen</PresentationFormat>
  <Paragraphs>275</Paragraphs>
  <Slides>28</Slides>
  <Notes>3</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White</vt:lpstr>
      <vt:lpstr> User guide: Registration to Mediaset supplier portal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Delfino, Giacomo</dc:creator>
  <cp:lastModifiedBy>Raffaele Capolupo (IT)</cp:lastModifiedBy>
  <cp:revision>21</cp:revision>
  <dcterms:created xsi:type="dcterms:W3CDTF">2025-01-14T15:01:36Z</dcterms:created>
  <dcterms:modified xsi:type="dcterms:W3CDTF">2026-07-06T10:59:37Z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0x0101006AFA96342E69FF48A1F12F389DFF83E6</vt:lpwstr>
  </property>
  <property fmtid="{D5CDD505-2E9C-101B-9397-08002B2CF9AE}" pid="3" name="MSIP_Label_2e1840fb-8939-4796-95d0-bc833736564d_Enabled">
    <vt:lpwstr>true</vt:lpwstr>
  </property>
  <property fmtid="{D5CDD505-2E9C-101B-9397-08002B2CF9AE}" pid="4" name="MSIP_Label_2e1840fb-8939-4796-95d0-bc833736564d_SetDate">
    <vt:lpwstr>2026-07-02T08:15:03Z</vt:lpwstr>
  </property>
  <property fmtid="{D5CDD505-2E9C-101B-9397-08002B2CF9AE}" pid="5" name="MSIP_Label_2e1840fb-8939-4796-95d0-bc833736564d_Method">
    <vt:lpwstr>Standard</vt:lpwstr>
  </property>
  <property fmtid="{D5CDD505-2E9C-101B-9397-08002B2CF9AE}" pid="6" name="MSIP_Label_2e1840fb-8939-4796-95d0-bc833736564d_Name">
    <vt:lpwstr>Confidential - Open Access</vt:lpwstr>
  </property>
  <property fmtid="{D5CDD505-2E9C-101B-9397-08002B2CF9AE}" pid="7" name="MSIP_Label_2e1840fb-8939-4796-95d0-bc833736564d_SiteId">
    <vt:lpwstr>513294a0-3e20-41b2-a970-6d30bf1546fa</vt:lpwstr>
  </property>
  <property fmtid="{D5CDD505-2E9C-101B-9397-08002B2CF9AE}" pid="8" name="MSIP_Label_2e1840fb-8939-4796-95d0-bc833736564d_ActionId">
    <vt:lpwstr>236dd2cc-98ff-4730-bb21-c3fbd804b8f0</vt:lpwstr>
  </property>
  <property fmtid="{D5CDD505-2E9C-101B-9397-08002B2CF9AE}" pid="9" name="MSIP_Label_2e1840fb-8939-4796-95d0-bc833736564d_ContentBits">
    <vt:lpwstr>0</vt:lpwstr>
  </property>
  <property fmtid="{D5CDD505-2E9C-101B-9397-08002B2CF9AE}" pid="10" name="MSIP_Label_2e1840fb-8939-4796-95d0-bc833736564d_Tag">
    <vt:lpwstr>10, 3, 0, 1</vt:lpwstr>
  </property>
  <property fmtid="{D5CDD505-2E9C-101B-9397-08002B2CF9AE}" pid="11" name="_dlc_DocIdItemGuid">
    <vt:lpwstr>2c924513-c470-4211-b178-d219ca4303a7</vt:lpwstr>
  </property>
  <property fmtid="{D5CDD505-2E9C-101B-9397-08002B2CF9AE}" pid="12" name="MediaServiceImageTags">
    <vt:lpwstr/>
  </property>
</Properties>
</file>